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handoutMasterIdLst>
    <p:handoutMasterId r:id="rId32"/>
  </p:handoutMasterIdLst>
  <p:sldIdLst>
    <p:sldId id="266" r:id="rId2"/>
    <p:sldId id="267" r:id="rId3"/>
    <p:sldId id="268" r:id="rId4"/>
    <p:sldId id="269" r:id="rId5"/>
    <p:sldId id="295" r:id="rId6"/>
    <p:sldId id="272" r:id="rId7"/>
    <p:sldId id="271" r:id="rId8"/>
    <p:sldId id="293" r:id="rId9"/>
    <p:sldId id="270" r:id="rId10"/>
    <p:sldId id="294" r:id="rId11"/>
    <p:sldId id="276" r:id="rId12"/>
    <p:sldId id="275" r:id="rId13"/>
    <p:sldId id="278" r:id="rId14"/>
    <p:sldId id="274" r:id="rId15"/>
    <p:sldId id="277" r:id="rId16"/>
    <p:sldId id="273"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C00CC"/>
    <a:srgbClr val="FF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9" d="100"/>
          <a:sy n="79" d="100"/>
        </p:scale>
        <p:origin x="-250" y="-7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E453A50B-2DF0-47DF-9D4C-D2A7D325919F}" type="datetimeFigureOut">
              <a:rPr lang="en-US" smtClean="0"/>
              <a:t>15-12-2016</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21E9A244-A62F-4264-B808-555234F7F28A}"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41E264-3254-48BD-8A91-F759A1B5FD56}" type="datetimeFigureOut">
              <a:rPr lang="en-US" smtClean="0"/>
              <a:pPr/>
              <a:t>15-12-2016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F28D21-0337-4A05-80FF-DB78A329FC9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41E264-3254-48BD-8A91-F759A1B5FD56}" type="datetimeFigureOut">
              <a:rPr lang="en-US" smtClean="0"/>
              <a:pPr/>
              <a:t>15-12-2016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F28D21-0337-4A05-80FF-DB78A329FC9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41E264-3254-48BD-8A91-F759A1B5FD56}" type="datetimeFigureOut">
              <a:rPr lang="en-US" smtClean="0"/>
              <a:pPr/>
              <a:t>15-12-2016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F28D21-0337-4A05-80FF-DB78A329FC9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41E264-3254-48BD-8A91-F759A1B5FD56}" type="datetimeFigureOut">
              <a:rPr lang="en-US" smtClean="0"/>
              <a:pPr/>
              <a:t>15-12-2016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F28D21-0337-4A05-80FF-DB78A329FC9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41E264-3254-48BD-8A91-F759A1B5FD56}" type="datetimeFigureOut">
              <a:rPr lang="en-US" smtClean="0"/>
              <a:pPr/>
              <a:t>15-12-2016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F28D21-0337-4A05-80FF-DB78A329FC9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41E264-3254-48BD-8A91-F759A1B5FD56}" type="datetimeFigureOut">
              <a:rPr lang="en-US" smtClean="0"/>
              <a:pPr/>
              <a:t>15-12-2016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F28D21-0337-4A05-80FF-DB78A329FC9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41E264-3254-48BD-8A91-F759A1B5FD56}" type="datetimeFigureOut">
              <a:rPr lang="en-US" smtClean="0"/>
              <a:pPr/>
              <a:t>15-12-2016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F28D21-0337-4A05-80FF-DB78A329FC9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41E264-3254-48BD-8A91-F759A1B5FD56}" type="datetimeFigureOut">
              <a:rPr lang="en-US" smtClean="0"/>
              <a:pPr/>
              <a:t>15-12-2016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F28D21-0337-4A05-80FF-DB78A329FC9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41E264-3254-48BD-8A91-F759A1B5FD56}" type="datetimeFigureOut">
              <a:rPr lang="en-US" smtClean="0"/>
              <a:pPr/>
              <a:t>15-12-2016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F28D21-0337-4A05-80FF-DB78A329FC9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41E264-3254-48BD-8A91-F759A1B5FD56}" type="datetimeFigureOut">
              <a:rPr lang="en-US" smtClean="0"/>
              <a:pPr/>
              <a:t>15-12-2016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F28D21-0337-4A05-80FF-DB78A329FC9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41E264-3254-48BD-8A91-F759A1B5FD56}" type="datetimeFigureOut">
              <a:rPr lang="en-US" smtClean="0"/>
              <a:pPr/>
              <a:t>15-12-2016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F28D21-0337-4A05-80FF-DB78A329FC9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41E264-3254-48BD-8A91-F759A1B5FD56}" type="datetimeFigureOut">
              <a:rPr lang="en-US" smtClean="0"/>
              <a:pPr/>
              <a:t>15-12-2016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F28D21-0337-4A05-80FF-DB78A329FC9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gst.gov.in/"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tutorial.gst.gov.in/userguide/Register_DSC.htm"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tutorial.gst.gov.in/userguide/View_My_Saved_Application.htm"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6934200" cy="838200"/>
          </a:xfrm>
          <a:solidFill>
            <a:srgbClr val="FFFFCC"/>
          </a:solidFill>
          <a:ln>
            <a:solidFill>
              <a:srgbClr val="FF0000"/>
            </a:solidFill>
          </a:ln>
        </p:spPr>
        <p:txBody>
          <a:bodyPr>
            <a:noAutofit/>
          </a:bodyPr>
          <a:lstStyle/>
          <a:p>
            <a:r>
              <a:rPr lang="en-IN" sz="2800" b="1" dirty="0" smtClean="0">
                <a:solidFill>
                  <a:srgbClr val="0000FF"/>
                </a:solidFill>
              </a:rPr>
              <a:t>DATA MIGRATION OF EXISTING TAX PAYER</a:t>
            </a:r>
            <a:endParaRPr lang="en-US" sz="2800" b="1" dirty="0">
              <a:solidFill>
                <a:srgbClr val="0000FF"/>
              </a:solidFill>
            </a:endParaRPr>
          </a:p>
        </p:txBody>
      </p:sp>
      <p:sp>
        <p:nvSpPr>
          <p:cNvPr id="3" name="Content Placeholder 2"/>
          <p:cNvSpPr>
            <a:spLocks noGrp="1"/>
          </p:cNvSpPr>
          <p:nvPr>
            <p:ph idx="1"/>
          </p:nvPr>
        </p:nvSpPr>
        <p:spPr>
          <a:xfrm>
            <a:off x="457200" y="1905000"/>
            <a:ext cx="8229600" cy="4191000"/>
          </a:xfrm>
          <a:noFill/>
          <a:ln w="31750">
            <a:solidFill>
              <a:srgbClr val="CC00CC"/>
            </a:solidFill>
          </a:ln>
        </p:spPr>
        <p:txBody>
          <a:bodyPr>
            <a:normAutofit/>
          </a:bodyPr>
          <a:lstStyle/>
          <a:p>
            <a:r>
              <a:rPr lang="en-IN" sz="2800" dirty="0"/>
              <a:t>All existing </a:t>
            </a:r>
            <a:r>
              <a:rPr lang="en-IN" sz="2800" dirty="0" smtClean="0"/>
              <a:t>taxpayers </a:t>
            </a:r>
            <a:r>
              <a:rPr lang="en-IN" sz="2800" dirty="0"/>
              <a:t>will be given a provisional ID and a </a:t>
            </a:r>
            <a:r>
              <a:rPr lang="en-IN" sz="2800" dirty="0" smtClean="0"/>
              <a:t>password.</a:t>
            </a:r>
          </a:p>
          <a:p>
            <a:r>
              <a:rPr lang="en-IN" sz="2800" dirty="0" smtClean="0"/>
              <a:t>To enrol with the GST Common Portal, you need to perform the following steps:</a:t>
            </a:r>
            <a:endParaRPr lang="en-US" sz="2800" dirty="0" smtClean="0"/>
          </a:p>
          <a:p>
            <a:pPr lvl="1"/>
            <a:r>
              <a:rPr lang="en-IN" dirty="0" smtClean="0"/>
              <a:t>1. Access the </a:t>
            </a:r>
            <a:r>
              <a:rPr lang="en-IN" dirty="0" smtClean="0">
                <a:hlinkClick r:id="rId2"/>
              </a:rPr>
              <a:t>www.gst.gov.in</a:t>
            </a:r>
            <a:r>
              <a:rPr lang="en-IN" dirty="0" smtClean="0"/>
              <a:t> URL. The GST Home page is displayed.</a:t>
            </a:r>
            <a:endParaRPr lang="en-US" dirty="0" smtClean="0"/>
          </a:p>
          <a:p>
            <a:pPr lvl="1"/>
            <a:r>
              <a:rPr lang="en-IN" dirty="0" smtClean="0"/>
              <a:t>2. Click the </a:t>
            </a:r>
            <a:r>
              <a:rPr lang="en-IN" b="1" dirty="0" smtClean="0"/>
              <a:t>NEW USER LOGIN</a:t>
            </a:r>
            <a:r>
              <a:rPr lang="en-IN" dirty="0" smtClean="0"/>
              <a:t> button</a:t>
            </a:r>
            <a:r>
              <a:rPr lang="en-IN" sz="1800" dirty="0" smtClean="0"/>
              <a:t>.</a:t>
            </a:r>
            <a:endParaRPr lang="en-US" sz="18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lstStyle/>
          <a:p>
            <a:r>
              <a:rPr lang="en-IN" dirty="0" smtClean="0"/>
              <a:t>The New Credentials page is displayed. </a:t>
            </a:r>
          </a:p>
          <a:p>
            <a:r>
              <a:rPr lang="en-IN" dirty="0" smtClean="0"/>
              <a:t>Dealer need to create their </a:t>
            </a:r>
            <a:r>
              <a:rPr lang="en-IN" b="1" dirty="0" smtClean="0">
                <a:solidFill>
                  <a:srgbClr val="FF0000"/>
                </a:solidFill>
              </a:rPr>
              <a:t>username </a:t>
            </a:r>
            <a:r>
              <a:rPr lang="en-IN" dirty="0" smtClean="0"/>
              <a:t>and </a:t>
            </a:r>
            <a:r>
              <a:rPr lang="en-IN" b="1" dirty="0" smtClean="0">
                <a:solidFill>
                  <a:srgbClr val="FF0000"/>
                </a:solidFill>
              </a:rPr>
              <a:t>password</a:t>
            </a:r>
            <a:r>
              <a:rPr lang="en-IN" dirty="0" smtClean="0"/>
              <a:t> </a:t>
            </a:r>
            <a:r>
              <a:rPr lang="en-US" dirty="0" smtClean="0"/>
              <a:t>of their choice, which can henceforth be utilized by them</a:t>
            </a:r>
          </a:p>
        </p:txBody>
      </p:sp>
      <p:sp>
        <p:nvSpPr>
          <p:cNvPr id="4" name="Content Placeholder 2"/>
          <p:cNvSpPr txBox="1">
            <a:spLocks/>
          </p:cNvSpPr>
          <p:nvPr/>
        </p:nvSpPr>
        <p:spPr>
          <a:xfrm>
            <a:off x="457200" y="228600"/>
            <a:ext cx="8458200" cy="6324600"/>
          </a:xfrm>
          <a:prstGeom prst="rect">
            <a:avLst/>
          </a:prstGeom>
          <a:ln w="31750">
            <a:solidFill>
              <a:srgbClr val="CC00CC"/>
            </a:solidFill>
          </a:ln>
        </p:spPr>
        <p:txBody>
          <a:bodyPr vert="horz" lIns="91440" tIns="45720" rIns="91440" bIns="45720" rtlCol="0">
            <a:normAutofit fontScale="925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IN" sz="1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IN" sz="1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IN" sz="1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IN" sz="1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IN" sz="1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IN" sz="1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IN" sz="1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IN" sz="1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IN" sz="1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IN" sz="1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IN" sz="1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IN" sz="1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IN" sz="35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IN" sz="2600" b="1" i="0" u="sng" strike="noStrike" kern="1200" cap="none" spc="0" normalizeH="0" baseline="0" noProof="0" dirty="0" smtClean="0">
                <a:ln>
                  <a:noFill/>
                </a:ln>
                <a:solidFill>
                  <a:srgbClr val="FF0000"/>
                </a:solidFill>
                <a:effectLst/>
                <a:uLnTx/>
                <a:uFillTx/>
                <a:latin typeface="+mn-lt"/>
                <a:ea typeface="+mn-ea"/>
                <a:cs typeface="+mn-cs"/>
              </a:rPr>
              <a:t>Note:</a:t>
            </a:r>
            <a:endParaRPr kumimoji="0" lang="en-US" sz="2600" b="0" i="0" u="sng" strike="noStrike" kern="1200" cap="none" spc="0" normalizeH="0" baseline="0" noProof="0" dirty="0" smtClean="0">
              <a:ln>
                <a:noFill/>
              </a:ln>
              <a:solidFill>
                <a:srgbClr val="FF0000"/>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IN" sz="3000" b="1" i="0" u="none" strike="noStrike" kern="1200" cap="none" spc="0" normalizeH="0" baseline="0" noProof="0" dirty="0" smtClean="0">
                <a:ln>
                  <a:noFill/>
                </a:ln>
                <a:solidFill>
                  <a:srgbClr val="0000FF"/>
                </a:solidFill>
                <a:effectLst/>
                <a:uLnTx/>
                <a:uFillTx/>
                <a:latin typeface="+mn-lt"/>
                <a:ea typeface="+mn-ea"/>
                <a:cs typeface="+mn-cs"/>
              </a:rPr>
              <a:t>Username</a:t>
            </a:r>
            <a:r>
              <a:rPr kumimoji="0" lang="en-IN" sz="3000" b="0" i="0" u="none" strike="noStrike" kern="1200" cap="none" spc="0" normalizeH="0" baseline="0" noProof="0" dirty="0" smtClean="0">
                <a:ln>
                  <a:noFill/>
                </a:ln>
                <a:solidFill>
                  <a:schemeClr val="tx1"/>
                </a:solidFill>
                <a:effectLst/>
                <a:uLnTx/>
                <a:uFillTx/>
                <a:latin typeface="+mn-lt"/>
                <a:ea typeface="+mn-ea"/>
                <a:cs typeface="+mn-cs"/>
              </a:rPr>
              <a:t> &amp; </a:t>
            </a:r>
            <a:r>
              <a:rPr kumimoji="0" lang="en-IN" sz="3000" b="1" i="0" u="none" strike="noStrike" kern="1200" cap="none" spc="0" normalizeH="0" baseline="0" noProof="0" dirty="0" smtClean="0">
                <a:ln>
                  <a:noFill/>
                </a:ln>
                <a:solidFill>
                  <a:srgbClr val="0000FF"/>
                </a:solidFill>
                <a:effectLst/>
                <a:uLnTx/>
                <a:uFillTx/>
                <a:latin typeface="+mn-lt"/>
                <a:ea typeface="+mn-ea"/>
                <a:cs typeface="+mn-cs"/>
              </a:rPr>
              <a:t>Password</a:t>
            </a:r>
            <a:r>
              <a:rPr kumimoji="0" lang="en-IN" sz="3000" b="0" i="0" u="none" strike="noStrike" kern="1200" cap="none" spc="0" normalizeH="0" baseline="0" noProof="0" dirty="0" smtClean="0">
                <a:ln>
                  <a:noFill/>
                </a:ln>
                <a:solidFill>
                  <a:schemeClr val="tx1"/>
                </a:solidFill>
                <a:effectLst/>
                <a:uLnTx/>
                <a:uFillTx/>
                <a:latin typeface="+mn-lt"/>
                <a:ea typeface="+mn-ea"/>
                <a:cs typeface="+mn-cs"/>
              </a:rPr>
              <a:t> should be of 8 to 15 characters, which should comprise of alphabets, numbers and can contain special character (dot (.), underscore (_) or hyphen (-)).</a:t>
            </a:r>
            <a:endParaRPr kumimoji="0" lang="en-US" sz="3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458200" cy="6324600"/>
          </a:xfrm>
          <a:ln w="31750">
            <a:solidFill>
              <a:srgbClr val="CC00CC"/>
            </a:solidFill>
          </a:ln>
        </p:spPr>
        <p:txBody>
          <a:bodyPr>
            <a:normAutofit/>
          </a:bodyPr>
          <a:lstStyle/>
          <a:p>
            <a:pPr>
              <a:buNone/>
            </a:pPr>
            <a:endParaRPr lang="en-IN" sz="1800" dirty="0" smtClean="0"/>
          </a:p>
          <a:p>
            <a:pPr>
              <a:buNone/>
            </a:pPr>
            <a:endParaRPr lang="en-IN" sz="1800" dirty="0"/>
          </a:p>
          <a:p>
            <a:pPr>
              <a:buNone/>
            </a:pPr>
            <a:endParaRPr lang="en-IN" sz="1800" dirty="0" smtClean="0"/>
          </a:p>
          <a:p>
            <a:pPr>
              <a:buNone/>
            </a:pPr>
            <a:endParaRPr lang="en-IN" sz="1800" dirty="0"/>
          </a:p>
          <a:p>
            <a:pPr>
              <a:buNone/>
            </a:pPr>
            <a:endParaRPr lang="en-IN" sz="1800" dirty="0" smtClean="0"/>
          </a:p>
          <a:p>
            <a:pPr>
              <a:buNone/>
            </a:pPr>
            <a:endParaRPr lang="en-IN" sz="1800" dirty="0"/>
          </a:p>
          <a:p>
            <a:pPr>
              <a:buNone/>
            </a:pPr>
            <a:endParaRPr lang="en-IN" sz="1800" dirty="0" smtClean="0"/>
          </a:p>
          <a:p>
            <a:pPr>
              <a:buNone/>
            </a:pPr>
            <a:endParaRPr lang="en-IN" sz="1800" dirty="0"/>
          </a:p>
          <a:p>
            <a:pPr>
              <a:buNone/>
            </a:pPr>
            <a:endParaRPr lang="en-IN" sz="1800" dirty="0" smtClean="0"/>
          </a:p>
          <a:p>
            <a:pPr>
              <a:buNone/>
            </a:pPr>
            <a:endParaRPr lang="en-IN" sz="1800" dirty="0"/>
          </a:p>
          <a:p>
            <a:pPr>
              <a:buNone/>
            </a:pPr>
            <a:endParaRPr lang="en-IN" sz="1800" dirty="0" smtClean="0"/>
          </a:p>
          <a:p>
            <a:pPr>
              <a:buNone/>
            </a:pPr>
            <a:endParaRPr lang="en-IN" sz="1800" dirty="0"/>
          </a:p>
          <a:p>
            <a:pPr>
              <a:buNone/>
            </a:pPr>
            <a:endParaRPr lang="en-IN" sz="1800" dirty="0" smtClean="0"/>
          </a:p>
          <a:p>
            <a:pPr>
              <a:buNone/>
            </a:pPr>
            <a:endParaRPr lang="en-IN" sz="1800" dirty="0"/>
          </a:p>
          <a:p>
            <a:pPr>
              <a:buNone/>
            </a:pPr>
            <a:endParaRPr lang="en-IN" sz="1800" dirty="0" smtClean="0"/>
          </a:p>
          <a:p>
            <a:pPr>
              <a:buNone/>
            </a:pPr>
            <a:endParaRPr lang="en-IN" sz="1400" dirty="0" smtClean="0"/>
          </a:p>
          <a:p>
            <a:pPr>
              <a:buNone/>
            </a:pPr>
            <a:endParaRPr lang="en-IN" sz="1400" dirty="0" smtClean="0"/>
          </a:p>
          <a:p>
            <a:pPr>
              <a:buNone/>
            </a:pPr>
            <a:endParaRPr lang="en-IN" sz="1400" dirty="0"/>
          </a:p>
          <a:p>
            <a:pPr>
              <a:buNone/>
            </a:pPr>
            <a:endParaRPr lang="en-US" sz="1800" dirty="0" smtClean="0"/>
          </a:p>
        </p:txBody>
      </p:sp>
      <p:pic>
        <p:nvPicPr>
          <p:cNvPr id="6" name="Picture 5" descr="http://tutorial.gst.gov.in/userguide/80.png"/>
          <p:cNvPicPr/>
          <p:nvPr/>
        </p:nvPicPr>
        <p:blipFill>
          <a:blip r:embed="rId2"/>
          <a:srcRect l="26679" t="20690" r="23569" b="4981"/>
          <a:stretch>
            <a:fillRect/>
          </a:stretch>
        </p:blipFill>
        <p:spPr bwMode="auto">
          <a:xfrm>
            <a:off x="2847536" y="719796"/>
            <a:ext cx="6019800" cy="4876800"/>
          </a:xfrm>
          <a:prstGeom prst="rect">
            <a:avLst/>
          </a:prstGeom>
          <a:noFill/>
          <a:ln w="9525">
            <a:solidFill>
              <a:schemeClr val="tx1"/>
            </a:solidFill>
            <a:miter lim="800000"/>
            <a:headEnd/>
            <a:tailEnd/>
          </a:ln>
        </p:spPr>
      </p:pic>
      <p:sp>
        <p:nvSpPr>
          <p:cNvPr id="7" name="Right Arrow Callout 6"/>
          <p:cNvSpPr/>
          <p:nvPr/>
        </p:nvSpPr>
        <p:spPr>
          <a:xfrm>
            <a:off x="533400" y="2252004"/>
            <a:ext cx="2667000" cy="228600"/>
          </a:xfrm>
          <a:prstGeom prst="rightArrowCallout">
            <a:avLst>
              <a:gd name="adj1" fmla="val 0"/>
              <a:gd name="adj2" fmla="val 22154"/>
              <a:gd name="adj3" fmla="val 43461"/>
              <a:gd name="adj4" fmla="val 88445"/>
            </a:avLst>
          </a:prstGeom>
          <a:no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200" b="1" dirty="0" smtClean="0">
                <a:solidFill>
                  <a:schemeClr val="tx1"/>
                </a:solidFill>
              </a:rPr>
              <a:t>Enter </a:t>
            </a:r>
            <a:r>
              <a:rPr lang="en-IN" sz="1200" b="1" dirty="0" smtClean="0">
                <a:solidFill>
                  <a:srgbClr val="FF0000"/>
                </a:solidFill>
              </a:rPr>
              <a:t>User Name of your choice</a:t>
            </a:r>
            <a:endParaRPr lang="en-US" sz="1200" b="1" dirty="0">
              <a:solidFill>
                <a:srgbClr val="FF0000"/>
              </a:solidFill>
            </a:endParaRPr>
          </a:p>
        </p:txBody>
      </p:sp>
      <p:sp>
        <p:nvSpPr>
          <p:cNvPr id="8" name="Right Arrow Callout 7"/>
          <p:cNvSpPr/>
          <p:nvPr/>
        </p:nvSpPr>
        <p:spPr>
          <a:xfrm>
            <a:off x="533400" y="3623604"/>
            <a:ext cx="2743200" cy="228600"/>
          </a:xfrm>
          <a:prstGeom prst="rightArrowCallout">
            <a:avLst>
              <a:gd name="adj1" fmla="val 0"/>
              <a:gd name="adj2" fmla="val 22154"/>
              <a:gd name="adj3" fmla="val 43461"/>
              <a:gd name="adj4" fmla="val 88445"/>
            </a:avLst>
          </a:prstGeom>
          <a:no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200" b="1" dirty="0" smtClean="0">
                <a:solidFill>
                  <a:schemeClr val="tx1"/>
                </a:solidFill>
              </a:rPr>
              <a:t>Enter </a:t>
            </a:r>
            <a:r>
              <a:rPr lang="en-IN" sz="1200" b="1" dirty="0" smtClean="0">
                <a:solidFill>
                  <a:srgbClr val="FF0000"/>
                </a:solidFill>
              </a:rPr>
              <a:t>PASSWORD of your choice</a:t>
            </a:r>
            <a:endParaRPr lang="en-US" sz="1200" b="1" dirty="0">
              <a:solidFill>
                <a:srgbClr val="FF0000"/>
              </a:solidFill>
            </a:endParaRPr>
          </a:p>
        </p:txBody>
      </p:sp>
      <p:sp>
        <p:nvSpPr>
          <p:cNvPr id="10" name="Right Arrow Callout 9"/>
          <p:cNvSpPr/>
          <p:nvPr/>
        </p:nvSpPr>
        <p:spPr>
          <a:xfrm>
            <a:off x="533400" y="4842804"/>
            <a:ext cx="2743200" cy="228600"/>
          </a:xfrm>
          <a:prstGeom prst="rightArrowCallout">
            <a:avLst>
              <a:gd name="adj1" fmla="val 0"/>
              <a:gd name="adj2" fmla="val 22154"/>
              <a:gd name="adj3" fmla="val 43461"/>
              <a:gd name="adj4" fmla="val 88445"/>
            </a:avLst>
          </a:prstGeom>
          <a:no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200" b="1" dirty="0" smtClean="0">
                <a:solidFill>
                  <a:schemeClr val="tx1"/>
                </a:solidFill>
              </a:rPr>
              <a:t>Re-Enter </a:t>
            </a:r>
            <a:r>
              <a:rPr lang="en-IN" sz="1200" b="1" dirty="0" smtClean="0">
                <a:solidFill>
                  <a:srgbClr val="FF0000"/>
                </a:solidFill>
              </a:rPr>
              <a:t>PASSWORD</a:t>
            </a:r>
            <a:endParaRPr lang="en-US" sz="1200" b="1" dirty="0">
              <a:solidFill>
                <a:srgbClr val="FF0000"/>
              </a:solidFill>
            </a:endParaRPr>
          </a:p>
        </p:txBody>
      </p:sp>
      <p:sp>
        <p:nvSpPr>
          <p:cNvPr id="11" name="Right Arrow Callout 10"/>
          <p:cNvSpPr/>
          <p:nvPr/>
        </p:nvSpPr>
        <p:spPr>
          <a:xfrm>
            <a:off x="533400" y="5223804"/>
            <a:ext cx="2743200" cy="228600"/>
          </a:xfrm>
          <a:prstGeom prst="rightArrowCallout">
            <a:avLst>
              <a:gd name="adj1" fmla="val 0"/>
              <a:gd name="adj2" fmla="val 22154"/>
              <a:gd name="adj3" fmla="val 43461"/>
              <a:gd name="adj4" fmla="val 88445"/>
            </a:avLst>
          </a:prstGeom>
          <a:no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200" b="1" dirty="0" smtClean="0">
                <a:solidFill>
                  <a:schemeClr val="tx1"/>
                </a:solidFill>
              </a:rPr>
              <a:t>Click  </a:t>
            </a:r>
            <a:r>
              <a:rPr lang="en-IN" sz="1200" b="1" dirty="0" smtClean="0">
                <a:solidFill>
                  <a:srgbClr val="FF0000"/>
                </a:solidFill>
              </a:rPr>
              <a:t>CONTINUE</a:t>
            </a:r>
            <a:endParaRPr lang="en-US" sz="12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0-#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0-#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0-#ppt_w/2"/>
                                          </p:val>
                                        </p:tav>
                                        <p:tav tm="100000">
                                          <p:val>
                                            <p:strVal val="#ppt_x"/>
                                          </p:val>
                                        </p:tav>
                                      </p:tavLst>
                                    </p:anim>
                                    <p:anim calcmode="lin" valueType="num">
                                      <p:cBhvr additive="base">
                                        <p:cTn id="23"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458200" cy="6400800"/>
          </a:xfrm>
          <a:ln w="25400">
            <a:solidFill>
              <a:srgbClr val="CC00CC"/>
            </a:solidFill>
          </a:ln>
        </p:spPr>
        <p:txBody>
          <a:bodyPr>
            <a:normAutofit/>
          </a:bodyPr>
          <a:lstStyle/>
          <a:p>
            <a:r>
              <a:rPr lang="en-IN" sz="2000" dirty="0" smtClean="0"/>
              <a:t>The </a:t>
            </a:r>
            <a:r>
              <a:rPr lang="en-IN" sz="2000" dirty="0"/>
              <a:t>Security Questions page is displayed. For each security question, enter the answers.</a:t>
            </a:r>
            <a:endParaRPr lang="en-US" sz="2000" dirty="0"/>
          </a:p>
          <a:p>
            <a:pPr>
              <a:buNone/>
            </a:pPr>
            <a:r>
              <a:rPr lang="en-IN" sz="2000" dirty="0"/>
              <a:t> </a:t>
            </a:r>
            <a:r>
              <a:rPr lang="en-IN" sz="1600" b="1" u="sng" dirty="0" smtClean="0">
                <a:solidFill>
                  <a:srgbClr val="FF0000"/>
                </a:solidFill>
              </a:rPr>
              <a:t>Note</a:t>
            </a:r>
            <a:r>
              <a:rPr lang="en-IN" sz="1600" b="1" u="sng" dirty="0">
                <a:solidFill>
                  <a:srgbClr val="FF0000"/>
                </a:solidFill>
              </a:rPr>
              <a:t>:</a:t>
            </a:r>
            <a:endParaRPr lang="en-US" sz="1600" u="sng" dirty="0">
              <a:solidFill>
                <a:srgbClr val="FF0000"/>
              </a:solidFill>
            </a:endParaRPr>
          </a:p>
          <a:p>
            <a:pPr algn="just"/>
            <a:r>
              <a:rPr lang="en-IN" sz="1600" dirty="0"/>
              <a:t>There are five questions on this page. It is mandatory to enter answers to all the security questions. Be careful when answering the security questions. In case you forget your password, you will be required to answer these security questions to retrieve your password.</a:t>
            </a:r>
            <a:endParaRPr lang="en-US" sz="1600" dirty="0"/>
          </a:p>
          <a:p>
            <a:r>
              <a:rPr lang="en-IN" sz="2000" dirty="0" smtClean="0"/>
              <a:t>Click </a:t>
            </a:r>
            <a:r>
              <a:rPr lang="en-IN" sz="2000" dirty="0"/>
              <a:t>the </a:t>
            </a:r>
            <a:r>
              <a:rPr lang="en-IN" sz="2000" b="1" dirty="0"/>
              <a:t>SUBMIT</a:t>
            </a:r>
            <a:r>
              <a:rPr lang="en-IN" sz="2000" dirty="0"/>
              <a:t> button.</a:t>
            </a:r>
            <a:endParaRPr lang="en-US" sz="2000" dirty="0"/>
          </a:p>
          <a:p>
            <a:endParaRPr lang="en-US" dirty="0"/>
          </a:p>
        </p:txBody>
      </p:sp>
      <p:pic>
        <p:nvPicPr>
          <p:cNvPr id="5" name="Picture 4" descr="http://tutorial.gst.gov.in/userguide/81.png"/>
          <p:cNvPicPr/>
          <p:nvPr/>
        </p:nvPicPr>
        <p:blipFill>
          <a:blip r:embed="rId2"/>
          <a:srcRect l="31250" t="18819" r="31848" b="6466"/>
          <a:stretch>
            <a:fillRect/>
          </a:stretch>
        </p:blipFill>
        <p:spPr bwMode="auto">
          <a:xfrm>
            <a:off x="2762250" y="2362200"/>
            <a:ext cx="5086350" cy="4267200"/>
          </a:xfrm>
          <a:prstGeom prst="rect">
            <a:avLst/>
          </a:prstGeom>
          <a:noFill/>
          <a:ln w="9525">
            <a:solidFill>
              <a:schemeClr val="tx2"/>
            </a:solidFill>
            <a:miter lim="800000"/>
            <a:headEnd/>
            <a:tailEnd/>
          </a:ln>
        </p:spPr>
      </p:pic>
      <p:sp>
        <p:nvSpPr>
          <p:cNvPr id="7" name="Right Arrow Callout 6"/>
          <p:cNvSpPr/>
          <p:nvPr/>
        </p:nvSpPr>
        <p:spPr>
          <a:xfrm>
            <a:off x="533400" y="4495800"/>
            <a:ext cx="2743200" cy="228600"/>
          </a:xfrm>
          <a:prstGeom prst="rightArrowCallout">
            <a:avLst>
              <a:gd name="adj1" fmla="val 0"/>
              <a:gd name="adj2" fmla="val 22154"/>
              <a:gd name="adj3" fmla="val 43461"/>
              <a:gd name="adj4" fmla="val 88445"/>
            </a:avLst>
          </a:prstGeom>
          <a:no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200" b="1" dirty="0" smtClean="0">
                <a:solidFill>
                  <a:schemeClr val="tx1"/>
                </a:solidFill>
              </a:rPr>
              <a:t>Enter </a:t>
            </a:r>
            <a:r>
              <a:rPr lang="en-IN" sz="1200" b="1" dirty="0" smtClean="0">
                <a:solidFill>
                  <a:srgbClr val="FF0000"/>
                </a:solidFill>
              </a:rPr>
              <a:t>SECURITY ANSWER</a:t>
            </a:r>
            <a:endParaRPr lang="en-US" sz="1200" b="1" dirty="0">
              <a:solidFill>
                <a:srgbClr val="FF0000"/>
              </a:solidFill>
            </a:endParaRPr>
          </a:p>
        </p:txBody>
      </p:sp>
      <p:sp>
        <p:nvSpPr>
          <p:cNvPr id="8" name="Right Arrow Callout 7"/>
          <p:cNvSpPr/>
          <p:nvPr/>
        </p:nvSpPr>
        <p:spPr>
          <a:xfrm>
            <a:off x="533400" y="4953000"/>
            <a:ext cx="2743200" cy="228600"/>
          </a:xfrm>
          <a:prstGeom prst="rightArrowCallout">
            <a:avLst>
              <a:gd name="adj1" fmla="val 0"/>
              <a:gd name="adj2" fmla="val 22154"/>
              <a:gd name="adj3" fmla="val 43461"/>
              <a:gd name="adj4" fmla="val 88445"/>
            </a:avLst>
          </a:prstGeom>
          <a:no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200" b="1" dirty="0" smtClean="0">
                <a:solidFill>
                  <a:schemeClr val="tx1"/>
                </a:solidFill>
              </a:rPr>
              <a:t>Enter </a:t>
            </a:r>
            <a:r>
              <a:rPr lang="en-IN" sz="1200" b="1" dirty="0" smtClean="0">
                <a:solidFill>
                  <a:srgbClr val="FF0000"/>
                </a:solidFill>
              </a:rPr>
              <a:t>SECURITY ANSWER</a:t>
            </a:r>
            <a:endParaRPr lang="en-US" sz="1200" b="1" dirty="0">
              <a:solidFill>
                <a:srgbClr val="FF0000"/>
              </a:solidFill>
            </a:endParaRPr>
          </a:p>
        </p:txBody>
      </p:sp>
      <p:sp>
        <p:nvSpPr>
          <p:cNvPr id="9" name="Right Arrow Callout 8"/>
          <p:cNvSpPr/>
          <p:nvPr/>
        </p:nvSpPr>
        <p:spPr>
          <a:xfrm>
            <a:off x="533400" y="6324600"/>
            <a:ext cx="2743200" cy="228600"/>
          </a:xfrm>
          <a:prstGeom prst="rightArrowCallout">
            <a:avLst>
              <a:gd name="adj1" fmla="val 0"/>
              <a:gd name="adj2" fmla="val 22154"/>
              <a:gd name="adj3" fmla="val 43461"/>
              <a:gd name="adj4" fmla="val 88445"/>
            </a:avLst>
          </a:prstGeom>
          <a:no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200" b="1" dirty="0" smtClean="0">
                <a:solidFill>
                  <a:schemeClr val="tx1"/>
                </a:solidFill>
              </a:rPr>
              <a:t>Click  </a:t>
            </a:r>
            <a:r>
              <a:rPr lang="en-IN" sz="1200" b="1" dirty="0" smtClean="0">
                <a:solidFill>
                  <a:srgbClr val="FF0000"/>
                </a:solidFill>
              </a:rPr>
              <a:t>SUBMIT </a:t>
            </a:r>
            <a:endParaRPr lang="en-US" sz="1200" b="1" dirty="0">
              <a:solidFill>
                <a:srgbClr val="FF0000"/>
              </a:solidFill>
            </a:endParaRPr>
          </a:p>
        </p:txBody>
      </p:sp>
      <p:sp>
        <p:nvSpPr>
          <p:cNvPr id="10" name="Right Arrow Callout 9"/>
          <p:cNvSpPr/>
          <p:nvPr/>
        </p:nvSpPr>
        <p:spPr>
          <a:xfrm>
            <a:off x="533400" y="5438336"/>
            <a:ext cx="2743200" cy="228600"/>
          </a:xfrm>
          <a:prstGeom prst="rightArrowCallout">
            <a:avLst>
              <a:gd name="adj1" fmla="val 0"/>
              <a:gd name="adj2" fmla="val 22154"/>
              <a:gd name="adj3" fmla="val 43461"/>
              <a:gd name="adj4" fmla="val 88445"/>
            </a:avLst>
          </a:prstGeom>
          <a:no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200" b="1" dirty="0" smtClean="0">
                <a:solidFill>
                  <a:schemeClr val="tx1"/>
                </a:solidFill>
              </a:rPr>
              <a:t>Enter </a:t>
            </a:r>
            <a:r>
              <a:rPr lang="en-IN" sz="1200" b="1" dirty="0" smtClean="0">
                <a:solidFill>
                  <a:srgbClr val="FF0000"/>
                </a:solidFill>
              </a:rPr>
              <a:t>SECURITY ANSWER</a:t>
            </a:r>
            <a:endParaRPr lang="en-US" sz="1200" b="1" dirty="0">
              <a:solidFill>
                <a:srgbClr val="FF0000"/>
              </a:solidFill>
            </a:endParaRPr>
          </a:p>
        </p:txBody>
      </p:sp>
      <p:sp>
        <p:nvSpPr>
          <p:cNvPr id="11" name="Right Arrow Callout 10"/>
          <p:cNvSpPr/>
          <p:nvPr/>
        </p:nvSpPr>
        <p:spPr>
          <a:xfrm>
            <a:off x="533400" y="3886200"/>
            <a:ext cx="2743200" cy="228600"/>
          </a:xfrm>
          <a:prstGeom prst="rightArrowCallout">
            <a:avLst>
              <a:gd name="adj1" fmla="val 0"/>
              <a:gd name="adj2" fmla="val 22154"/>
              <a:gd name="adj3" fmla="val 43461"/>
              <a:gd name="adj4" fmla="val 88445"/>
            </a:avLst>
          </a:prstGeom>
          <a:no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200" b="1" dirty="0" smtClean="0">
                <a:solidFill>
                  <a:schemeClr val="tx1"/>
                </a:solidFill>
              </a:rPr>
              <a:t>Enter </a:t>
            </a:r>
            <a:r>
              <a:rPr lang="en-IN" sz="1200" b="1" dirty="0" smtClean="0">
                <a:solidFill>
                  <a:srgbClr val="FF0000"/>
                </a:solidFill>
              </a:rPr>
              <a:t>SECURITY ANSWER</a:t>
            </a:r>
            <a:endParaRPr lang="en-US" sz="1200" b="1" dirty="0">
              <a:solidFill>
                <a:srgbClr val="FF0000"/>
              </a:solidFill>
            </a:endParaRPr>
          </a:p>
        </p:txBody>
      </p:sp>
      <p:sp>
        <p:nvSpPr>
          <p:cNvPr id="12" name="Right Arrow Callout 11"/>
          <p:cNvSpPr/>
          <p:nvPr/>
        </p:nvSpPr>
        <p:spPr>
          <a:xfrm>
            <a:off x="533400" y="5943600"/>
            <a:ext cx="2743200" cy="228600"/>
          </a:xfrm>
          <a:prstGeom prst="rightArrowCallout">
            <a:avLst>
              <a:gd name="adj1" fmla="val 0"/>
              <a:gd name="adj2" fmla="val 22154"/>
              <a:gd name="adj3" fmla="val 43461"/>
              <a:gd name="adj4" fmla="val 88445"/>
            </a:avLst>
          </a:prstGeom>
          <a:no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200" b="1" dirty="0" smtClean="0">
                <a:solidFill>
                  <a:schemeClr val="tx1"/>
                </a:solidFill>
              </a:rPr>
              <a:t>Enter </a:t>
            </a:r>
            <a:r>
              <a:rPr lang="en-IN" sz="1200" b="1" dirty="0" smtClean="0">
                <a:solidFill>
                  <a:srgbClr val="FF0000"/>
                </a:solidFill>
              </a:rPr>
              <a:t>SECURITY ANSWER</a:t>
            </a:r>
            <a:endParaRPr lang="en-US" sz="12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0-#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0-#ppt_w/2"/>
                                          </p:val>
                                        </p:tav>
                                        <p:tav tm="100000">
                                          <p:val>
                                            <p:strVal val="#ppt_x"/>
                                          </p:val>
                                        </p:tav>
                                      </p:tavLst>
                                    </p:anim>
                                    <p:anim calcmode="lin" valueType="num">
                                      <p:cBhvr additive="base">
                                        <p:cTn id="23" dur="500" fill="hold"/>
                                        <p:tgtEl>
                                          <p:spTgt spid="10"/>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0-#ppt_w/2"/>
                                          </p:val>
                                        </p:tav>
                                        <p:tav tm="100000">
                                          <p:val>
                                            <p:strVal val="#ppt_x"/>
                                          </p:val>
                                        </p:tav>
                                      </p:tavLst>
                                    </p:anim>
                                    <p:anim calcmode="lin" valueType="num">
                                      <p:cBhvr additive="base">
                                        <p:cTn id="28" dur="500" fill="hold"/>
                                        <p:tgtEl>
                                          <p:spTgt spid="12"/>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0-#ppt_w/2"/>
                                          </p:val>
                                        </p:tav>
                                        <p:tav tm="100000">
                                          <p:val>
                                            <p:strVal val="#ppt_x"/>
                                          </p:val>
                                        </p:tav>
                                      </p:tavLst>
                                    </p:anim>
                                    <p:anim calcmode="lin" valueType="num">
                                      <p:cBhvr additive="base">
                                        <p:cTn id="3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458200" cy="6400800"/>
          </a:xfrm>
          <a:ln>
            <a:solidFill>
              <a:srgbClr val="CC00CC"/>
            </a:solidFill>
          </a:ln>
        </p:spPr>
        <p:txBody>
          <a:bodyPr/>
          <a:lstStyle/>
          <a:p>
            <a:pPr algn="just"/>
            <a:r>
              <a:rPr lang="en-IN" sz="1800" dirty="0"/>
              <a:t>The message “Username and password have been successfully changed. Kindly login using these credentials” is displayed. You can now login to the GST Common Portal using the username and password you just created.</a:t>
            </a:r>
            <a:endParaRPr lang="en-US" sz="1800" dirty="0"/>
          </a:p>
          <a:p>
            <a:endParaRPr lang="en-US" dirty="0"/>
          </a:p>
        </p:txBody>
      </p:sp>
      <p:pic>
        <p:nvPicPr>
          <p:cNvPr id="5" name="Picture 4" descr="http://tutorial.gst.gov.in/userguide/82.png"/>
          <p:cNvPicPr/>
          <p:nvPr/>
        </p:nvPicPr>
        <p:blipFill>
          <a:blip r:embed="rId2"/>
          <a:srcRect l="31009" t="21843" r="31157"/>
          <a:stretch>
            <a:fillRect/>
          </a:stretch>
        </p:blipFill>
        <p:spPr bwMode="auto">
          <a:xfrm>
            <a:off x="2514600" y="1143000"/>
            <a:ext cx="5705475" cy="5410200"/>
          </a:xfrm>
          <a:prstGeom prst="rect">
            <a:avLst/>
          </a:prstGeom>
          <a:noFill/>
          <a:ln w="9525">
            <a:solidFill>
              <a:schemeClr val="tx2"/>
            </a:solidFill>
            <a:miter lim="800000"/>
            <a:headEnd/>
            <a:tailEnd/>
          </a:ln>
        </p:spPr>
      </p:pic>
      <p:sp>
        <p:nvSpPr>
          <p:cNvPr id="6" name="Right Arrow Callout 5"/>
          <p:cNvSpPr/>
          <p:nvPr/>
        </p:nvSpPr>
        <p:spPr>
          <a:xfrm>
            <a:off x="685800" y="3048000"/>
            <a:ext cx="1752600" cy="304800"/>
          </a:xfrm>
          <a:prstGeom prst="rightArrowCallout">
            <a:avLst>
              <a:gd name="adj1" fmla="val 0"/>
              <a:gd name="adj2" fmla="val 22154"/>
              <a:gd name="adj3" fmla="val 43461"/>
              <a:gd name="adj4" fmla="val 88445"/>
            </a:avLst>
          </a:prstGeom>
          <a:no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200" b="1" dirty="0" smtClean="0">
                <a:solidFill>
                  <a:schemeClr val="tx1"/>
                </a:solidFill>
              </a:rPr>
              <a:t>Enter </a:t>
            </a:r>
            <a:r>
              <a:rPr lang="en-IN" sz="1200" b="1" dirty="0" smtClean="0">
                <a:solidFill>
                  <a:srgbClr val="FF0000"/>
                </a:solidFill>
              </a:rPr>
              <a:t>USER NAME</a:t>
            </a:r>
            <a:endParaRPr lang="en-US" sz="1200" b="1" dirty="0">
              <a:solidFill>
                <a:srgbClr val="FF0000"/>
              </a:solidFill>
            </a:endParaRPr>
          </a:p>
        </p:txBody>
      </p:sp>
      <p:sp>
        <p:nvSpPr>
          <p:cNvPr id="7" name="Right Arrow Callout 6"/>
          <p:cNvSpPr/>
          <p:nvPr/>
        </p:nvSpPr>
        <p:spPr>
          <a:xfrm>
            <a:off x="685800" y="3733800"/>
            <a:ext cx="1676400" cy="304800"/>
          </a:xfrm>
          <a:prstGeom prst="rightArrowCallout">
            <a:avLst>
              <a:gd name="adj1" fmla="val 0"/>
              <a:gd name="adj2" fmla="val 22154"/>
              <a:gd name="adj3" fmla="val 43461"/>
              <a:gd name="adj4" fmla="val 88445"/>
            </a:avLst>
          </a:prstGeom>
          <a:no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200" b="1" dirty="0" smtClean="0">
                <a:solidFill>
                  <a:schemeClr val="tx1"/>
                </a:solidFill>
              </a:rPr>
              <a:t>Enter </a:t>
            </a:r>
            <a:r>
              <a:rPr lang="en-IN" sz="1200" b="1" dirty="0" smtClean="0">
                <a:solidFill>
                  <a:srgbClr val="FF0000"/>
                </a:solidFill>
              </a:rPr>
              <a:t>PASSWORD</a:t>
            </a:r>
            <a:endParaRPr lang="en-US" sz="1200" b="1" dirty="0">
              <a:solidFill>
                <a:srgbClr val="FF0000"/>
              </a:solidFill>
            </a:endParaRPr>
          </a:p>
        </p:txBody>
      </p:sp>
      <p:sp>
        <p:nvSpPr>
          <p:cNvPr id="8" name="Right Arrow Callout 7"/>
          <p:cNvSpPr/>
          <p:nvPr/>
        </p:nvSpPr>
        <p:spPr>
          <a:xfrm>
            <a:off x="685800" y="4572000"/>
            <a:ext cx="1676400" cy="304800"/>
          </a:xfrm>
          <a:prstGeom prst="rightArrowCallout">
            <a:avLst>
              <a:gd name="adj1" fmla="val 0"/>
              <a:gd name="adj2" fmla="val 22154"/>
              <a:gd name="adj3" fmla="val 43461"/>
              <a:gd name="adj4" fmla="val 88445"/>
            </a:avLst>
          </a:prstGeom>
          <a:no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200" b="1" dirty="0" smtClean="0">
                <a:solidFill>
                  <a:schemeClr val="tx1"/>
                </a:solidFill>
              </a:rPr>
              <a:t>CLICK  </a:t>
            </a:r>
            <a:r>
              <a:rPr lang="en-IN" sz="1200" b="1" dirty="0" smtClean="0">
                <a:solidFill>
                  <a:srgbClr val="FF0000"/>
                </a:solidFill>
              </a:rPr>
              <a:t>LOGIN</a:t>
            </a:r>
            <a:endParaRPr lang="en-US" sz="12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0-#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458200" cy="6324600"/>
          </a:xfrm>
          <a:ln w="31750">
            <a:solidFill>
              <a:srgbClr val="CC00CC"/>
            </a:solidFill>
          </a:ln>
        </p:spPr>
        <p:txBody>
          <a:bodyPr/>
          <a:lstStyle/>
          <a:p>
            <a:r>
              <a:rPr lang="en-IN" sz="2800" dirty="0" smtClean="0"/>
              <a:t>The </a:t>
            </a:r>
            <a:r>
              <a:rPr lang="en-IN" sz="2800" dirty="0"/>
              <a:t>Welcome page is displayed. </a:t>
            </a:r>
          </a:p>
          <a:p>
            <a:r>
              <a:rPr lang="en-IN" sz="2800" dirty="0" smtClean="0"/>
              <a:t>Click the </a:t>
            </a:r>
            <a:r>
              <a:rPr lang="en-IN" sz="2800" b="1" dirty="0" smtClean="0">
                <a:solidFill>
                  <a:srgbClr val="0070C0"/>
                </a:solidFill>
              </a:rPr>
              <a:t>CONTINUE</a:t>
            </a:r>
            <a:r>
              <a:rPr lang="en-IN" sz="2800" dirty="0" smtClean="0"/>
              <a:t> button.</a:t>
            </a:r>
            <a:endParaRPr lang="en-US" sz="2800" dirty="0" smtClean="0"/>
          </a:p>
          <a:p>
            <a:pPr>
              <a:buNone/>
            </a:pPr>
            <a:endParaRPr lang="en-US" sz="2000" dirty="0"/>
          </a:p>
        </p:txBody>
      </p:sp>
      <p:pic>
        <p:nvPicPr>
          <p:cNvPr id="5" name="Picture 4" descr="http://tutorial.gst.gov.in/userguide/75.png"/>
          <p:cNvPicPr/>
          <p:nvPr/>
        </p:nvPicPr>
        <p:blipFill>
          <a:blip r:embed="rId2"/>
          <a:srcRect/>
          <a:stretch>
            <a:fillRect/>
          </a:stretch>
        </p:blipFill>
        <p:spPr bwMode="auto">
          <a:xfrm>
            <a:off x="685800" y="1981200"/>
            <a:ext cx="7772399" cy="4191000"/>
          </a:xfrm>
          <a:prstGeom prst="rect">
            <a:avLst/>
          </a:prstGeom>
          <a:noFill/>
          <a:ln w="9525">
            <a:solidFill>
              <a:schemeClr val="tx2"/>
            </a:solidFill>
            <a:miter lim="800000"/>
            <a:headEnd/>
            <a:tailEnd/>
          </a:ln>
        </p:spPr>
      </p:pic>
      <p:sp>
        <p:nvSpPr>
          <p:cNvPr id="6" name="Right Arrow Callout 5"/>
          <p:cNvSpPr/>
          <p:nvPr/>
        </p:nvSpPr>
        <p:spPr>
          <a:xfrm>
            <a:off x="4953000" y="5181600"/>
            <a:ext cx="1676400" cy="304800"/>
          </a:xfrm>
          <a:prstGeom prst="rightArrowCallout">
            <a:avLst>
              <a:gd name="adj1" fmla="val 0"/>
              <a:gd name="adj2" fmla="val 22154"/>
              <a:gd name="adj3" fmla="val 43461"/>
              <a:gd name="adj4" fmla="val 88445"/>
            </a:avLst>
          </a:prstGeom>
          <a:no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200" b="1" dirty="0" smtClean="0">
                <a:solidFill>
                  <a:schemeClr val="tx1"/>
                </a:solidFill>
              </a:rPr>
              <a:t>CLICK  </a:t>
            </a:r>
            <a:r>
              <a:rPr lang="en-IN" sz="1200" b="1" dirty="0" smtClean="0">
                <a:solidFill>
                  <a:srgbClr val="FF0000"/>
                </a:solidFill>
              </a:rPr>
              <a:t>CONTINUE</a:t>
            </a:r>
            <a:endParaRPr lang="en-US" sz="12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382000" cy="6248400"/>
          </a:xfrm>
        </p:spPr>
        <p:txBody>
          <a:bodyPr/>
          <a:lstStyle/>
          <a:p>
            <a:r>
              <a:rPr lang="en-IN" sz="2000" b="1" dirty="0">
                <a:solidFill>
                  <a:srgbClr val="0000FF"/>
                </a:solidFill>
              </a:rPr>
              <a:t>Your Dashboard is displayed.</a:t>
            </a:r>
            <a:endParaRPr lang="en-US" sz="2000" b="1" dirty="0">
              <a:solidFill>
                <a:srgbClr val="0000FF"/>
              </a:solidFill>
            </a:endParaRPr>
          </a:p>
          <a:p>
            <a:pPr>
              <a:buNone/>
            </a:pPr>
            <a:r>
              <a:rPr lang="en-IN" sz="1600" b="1" dirty="0"/>
              <a:t>Note:</a:t>
            </a:r>
            <a:endParaRPr lang="en-US" sz="1600" dirty="0"/>
          </a:p>
          <a:p>
            <a:r>
              <a:rPr lang="en-IN" sz="1600" dirty="0"/>
              <a:t>Enrolment application can be filled only in English language. You can save and retrieve the application later. All the fields marked with red dot are mandatory to be filled</a:t>
            </a:r>
            <a:r>
              <a:rPr lang="en-IN" sz="1600" dirty="0" smtClean="0"/>
              <a:t>.</a:t>
            </a:r>
            <a:endParaRPr lang="en-US" sz="1800" dirty="0"/>
          </a:p>
          <a:p>
            <a:r>
              <a:rPr lang="en-IN" sz="1800" i="1" dirty="0"/>
              <a:t>Alternatively, you can the click the </a:t>
            </a:r>
            <a:r>
              <a:rPr lang="en-IN" sz="1800" b="1" i="1" dirty="0"/>
              <a:t>Dashboard</a:t>
            </a:r>
            <a:r>
              <a:rPr lang="en-IN" sz="1800" i="1" dirty="0"/>
              <a:t> &gt; </a:t>
            </a:r>
            <a:r>
              <a:rPr lang="en-IN" sz="1800" b="1" i="1" dirty="0"/>
              <a:t>Provisional ID Enrolment</a:t>
            </a:r>
            <a:r>
              <a:rPr lang="en-IN" sz="1800" i="1" dirty="0"/>
              <a:t> command to access the Enrolment Application</a:t>
            </a:r>
            <a:r>
              <a:rPr lang="en-IN" sz="1800" i="1" dirty="0" smtClean="0"/>
              <a:t>.</a:t>
            </a:r>
          </a:p>
          <a:p>
            <a:endParaRPr lang="en-IN" sz="1800" i="1" dirty="0"/>
          </a:p>
          <a:p>
            <a:endParaRPr lang="en-IN" sz="1800" i="1" dirty="0"/>
          </a:p>
          <a:p>
            <a:endParaRPr lang="en-IN" sz="1800" i="1" dirty="0" smtClean="0"/>
          </a:p>
          <a:p>
            <a:endParaRPr lang="en-IN" sz="1800" i="1" dirty="0"/>
          </a:p>
          <a:p>
            <a:endParaRPr lang="en-IN" sz="1800" i="1" dirty="0" smtClean="0"/>
          </a:p>
          <a:p>
            <a:endParaRPr lang="en-IN" sz="1800" i="1" dirty="0"/>
          </a:p>
          <a:p>
            <a:endParaRPr lang="en-IN" sz="1800" i="1" dirty="0" smtClean="0"/>
          </a:p>
          <a:p>
            <a:endParaRPr lang="en-IN" sz="1800" i="1" dirty="0"/>
          </a:p>
          <a:p>
            <a:endParaRPr lang="en-IN" sz="1800" i="1" dirty="0" smtClean="0"/>
          </a:p>
          <a:p>
            <a:endParaRPr lang="en-IN" sz="1800" i="1" dirty="0"/>
          </a:p>
          <a:p>
            <a:pPr algn="just"/>
            <a:r>
              <a:rPr lang="en-IN" sz="1600" dirty="0"/>
              <a:t>On the top of the page, there are eight tabs as </a:t>
            </a:r>
            <a:endParaRPr lang="en-IN" sz="1600" dirty="0" smtClean="0"/>
          </a:p>
          <a:p>
            <a:pPr lvl="1" algn="just"/>
            <a:r>
              <a:rPr lang="en-IN" sz="1400" b="1" dirty="0" smtClean="0"/>
              <a:t>Business </a:t>
            </a:r>
            <a:r>
              <a:rPr lang="en-IN" sz="1400" b="1" dirty="0"/>
              <a:t>Details</a:t>
            </a:r>
            <a:r>
              <a:rPr lang="en-IN" sz="1400" dirty="0"/>
              <a:t>, </a:t>
            </a:r>
            <a:r>
              <a:rPr lang="en-IN" sz="1400" b="1" dirty="0" smtClean="0"/>
              <a:t>Promoter/Partners</a:t>
            </a:r>
            <a:r>
              <a:rPr lang="en-IN" sz="1400" dirty="0"/>
              <a:t>, </a:t>
            </a:r>
            <a:r>
              <a:rPr lang="en-IN" sz="1400" b="1" dirty="0"/>
              <a:t>Authorized Signatory</a:t>
            </a:r>
            <a:r>
              <a:rPr lang="en-IN" sz="1400" dirty="0"/>
              <a:t>, </a:t>
            </a:r>
            <a:r>
              <a:rPr lang="en-IN" sz="1400" b="1" dirty="0"/>
              <a:t>Principal Place of Business</a:t>
            </a:r>
            <a:r>
              <a:rPr lang="en-IN" sz="1400" dirty="0"/>
              <a:t>, </a:t>
            </a:r>
            <a:r>
              <a:rPr lang="en-IN" sz="1400" b="1" dirty="0"/>
              <a:t>Additional Place of Business</a:t>
            </a:r>
            <a:r>
              <a:rPr lang="en-IN" sz="1400" dirty="0"/>
              <a:t>, </a:t>
            </a:r>
            <a:r>
              <a:rPr lang="en-IN" sz="1400" b="1" dirty="0"/>
              <a:t>Goods &amp; Services</a:t>
            </a:r>
            <a:r>
              <a:rPr lang="en-IN" sz="1400" dirty="0"/>
              <a:t>, </a:t>
            </a:r>
            <a:r>
              <a:rPr lang="en-IN" sz="1400" b="1" dirty="0"/>
              <a:t>Bank Accounts</a:t>
            </a:r>
            <a:r>
              <a:rPr lang="en-IN" sz="1400" dirty="0"/>
              <a:t> and </a:t>
            </a:r>
            <a:r>
              <a:rPr lang="en-IN" sz="1400" b="1" dirty="0"/>
              <a:t>Verification</a:t>
            </a:r>
            <a:r>
              <a:rPr lang="en-IN" sz="1400" dirty="0"/>
              <a:t>. Click each tab to enter the details</a:t>
            </a:r>
            <a:r>
              <a:rPr lang="en-IN" sz="1400" dirty="0" smtClean="0"/>
              <a:t>.</a:t>
            </a:r>
            <a:endParaRPr lang="en-US" sz="1400" dirty="0"/>
          </a:p>
        </p:txBody>
      </p:sp>
      <p:pic>
        <p:nvPicPr>
          <p:cNvPr id="5" name="Picture 4" descr="http://tutorial.gst.gov.in/userguide/A15.png"/>
          <p:cNvPicPr/>
          <p:nvPr/>
        </p:nvPicPr>
        <p:blipFill>
          <a:blip r:embed="rId2"/>
          <a:srcRect/>
          <a:stretch>
            <a:fillRect/>
          </a:stretch>
        </p:blipFill>
        <p:spPr bwMode="auto">
          <a:xfrm>
            <a:off x="609600" y="2133600"/>
            <a:ext cx="8001000" cy="3048000"/>
          </a:xfrm>
          <a:prstGeom prst="rect">
            <a:avLst/>
          </a:prstGeom>
          <a:noFill/>
          <a:ln w="9525">
            <a:solidFill>
              <a:schemeClr val="tx2"/>
            </a:solid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6354762"/>
          </a:xfrm>
          <a:ln w="31750">
            <a:solidFill>
              <a:srgbClr val="CC00CC"/>
            </a:solidFill>
          </a:ln>
        </p:spPr>
        <p:txBody>
          <a:bodyPr anchor="t">
            <a:noAutofit/>
          </a:bodyPr>
          <a:lstStyle/>
          <a:p>
            <a:pPr algn="l"/>
            <a:r>
              <a:rPr lang="en-IN" sz="2000" b="1" u="sng" dirty="0" smtClean="0">
                <a:solidFill>
                  <a:srgbClr val="0000FF"/>
                </a:solidFill>
              </a:rPr>
              <a:t>Business </a:t>
            </a:r>
            <a:r>
              <a:rPr lang="en-IN" sz="2000" b="1" u="sng" dirty="0">
                <a:solidFill>
                  <a:srgbClr val="0000FF"/>
                </a:solidFill>
              </a:rPr>
              <a:t>Details</a:t>
            </a:r>
            <a:r>
              <a:rPr lang="en-IN" sz="2000" b="1" u="sng" dirty="0" smtClean="0">
                <a:solidFill>
                  <a:srgbClr val="0000FF"/>
                </a:solidFill>
              </a:rPr>
              <a:t>:</a:t>
            </a:r>
            <a:r>
              <a:rPr lang="en-IN" sz="2000" b="1" dirty="0" smtClean="0"/>
              <a:t/>
            </a:r>
            <a:br>
              <a:rPr lang="en-IN" sz="2000" b="1" dirty="0" smtClean="0"/>
            </a:br>
            <a:r>
              <a:rPr lang="en-IN" sz="1800" dirty="0" smtClean="0"/>
              <a:t>The </a:t>
            </a:r>
            <a:r>
              <a:rPr lang="en-IN" sz="1800" dirty="0"/>
              <a:t>Business Details tab is selected by default. This tab displays the information to be filled for the business details required for enrolment</a:t>
            </a:r>
            <a:r>
              <a:rPr lang="en-IN" sz="1800" dirty="0" smtClean="0"/>
              <a:t>.</a:t>
            </a:r>
            <a:endParaRPr lang="en-US" sz="1800" dirty="0"/>
          </a:p>
        </p:txBody>
      </p:sp>
      <p:pic>
        <p:nvPicPr>
          <p:cNvPr id="4" name="Content Placeholder 3" descr="http://tutorial.gst.gov.in/userguide/A16.png"/>
          <p:cNvPicPr>
            <a:picLocks noGrp="1"/>
          </p:cNvPicPr>
          <p:nvPr>
            <p:ph idx="1"/>
          </p:nvPr>
        </p:nvPicPr>
        <p:blipFill>
          <a:blip r:embed="rId2"/>
          <a:srcRect/>
          <a:stretch>
            <a:fillRect/>
          </a:stretch>
        </p:blipFill>
        <p:spPr bwMode="auto">
          <a:xfrm>
            <a:off x="685800" y="1219200"/>
            <a:ext cx="8001000" cy="5105400"/>
          </a:xfrm>
          <a:prstGeom prst="rect">
            <a:avLst/>
          </a:prstGeom>
          <a:noFill/>
          <a:ln w="9525">
            <a:solidFill>
              <a:schemeClr val="tx2"/>
            </a:solid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228600"/>
            <a:ext cx="8382000" cy="6324600"/>
          </a:xfrm>
          <a:ln w="31750">
            <a:solidFill>
              <a:srgbClr val="CC00CC"/>
            </a:solidFill>
          </a:ln>
        </p:spPr>
        <p:txBody>
          <a:bodyPr>
            <a:normAutofit fontScale="62500" lnSpcReduction="20000"/>
          </a:bodyPr>
          <a:lstStyle/>
          <a:p>
            <a:pPr>
              <a:buNone/>
            </a:pPr>
            <a:endParaRPr lang="en-US" sz="4000" dirty="0"/>
          </a:p>
          <a:p>
            <a:r>
              <a:rPr lang="en-IN" dirty="0"/>
              <a:t>Following details are auto-populated in the enrolment application based on your existing data in VAT system but you cannot edit these details</a:t>
            </a:r>
            <a:r>
              <a:rPr lang="en-IN" dirty="0" smtClean="0"/>
              <a:t>:</a:t>
            </a:r>
            <a:r>
              <a:rPr lang="en-IN" dirty="0"/>
              <a:t> </a:t>
            </a:r>
            <a:endParaRPr lang="en-US" sz="3600" dirty="0"/>
          </a:p>
          <a:p>
            <a:pPr lvl="2"/>
            <a:r>
              <a:rPr lang="en-IN" dirty="0"/>
              <a:t>Legal Name of Business (as per PAN)</a:t>
            </a:r>
            <a:endParaRPr lang="en-US" sz="3200" dirty="0"/>
          </a:p>
          <a:p>
            <a:pPr lvl="2"/>
            <a:r>
              <a:rPr lang="en-IN" dirty="0"/>
              <a:t>Legal Name of Business (as per current tax Act)</a:t>
            </a:r>
            <a:endParaRPr lang="en-US" sz="3200" dirty="0"/>
          </a:p>
          <a:p>
            <a:pPr lvl="2"/>
            <a:r>
              <a:rPr lang="en-IN" dirty="0"/>
              <a:t>PAN of the Business</a:t>
            </a:r>
            <a:endParaRPr lang="en-US" sz="3200" dirty="0"/>
          </a:p>
          <a:p>
            <a:pPr lvl="2"/>
            <a:r>
              <a:rPr lang="en-IN" dirty="0"/>
              <a:t>State</a:t>
            </a:r>
            <a:endParaRPr lang="en-US" sz="3200" dirty="0"/>
          </a:p>
          <a:p>
            <a:pPr lvl="2"/>
            <a:r>
              <a:rPr lang="en-IN" dirty="0" smtClean="0"/>
              <a:t>Ward/Circle/Sector</a:t>
            </a:r>
            <a:r>
              <a:rPr lang="en-IN" dirty="0"/>
              <a:t> </a:t>
            </a:r>
            <a:endParaRPr lang="en-US" sz="4000" dirty="0"/>
          </a:p>
          <a:p>
            <a:r>
              <a:rPr lang="en-IN" dirty="0"/>
              <a:t>The Trade Name is pre-populated but you </a:t>
            </a:r>
            <a:r>
              <a:rPr lang="en-IN" dirty="0">
                <a:solidFill>
                  <a:srgbClr val="0000FF"/>
                </a:solidFill>
              </a:rPr>
              <a:t>can edit </a:t>
            </a:r>
            <a:r>
              <a:rPr lang="en-IN" dirty="0"/>
              <a:t>the same</a:t>
            </a:r>
            <a:r>
              <a:rPr lang="en-IN" dirty="0" smtClean="0"/>
              <a:t>.</a:t>
            </a:r>
            <a:r>
              <a:rPr lang="en-IN" dirty="0"/>
              <a:t> </a:t>
            </a:r>
            <a:endParaRPr lang="en-US" sz="4000" dirty="0"/>
          </a:p>
          <a:p>
            <a:pPr lvl="1">
              <a:buNone/>
            </a:pPr>
            <a:r>
              <a:rPr lang="en-IN" dirty="0"/>
              <a:t>a. In the </a:t>
            </a:r>
            <a:r>
              <a:rPr lang="en-IN" b="1" dirty="0"/>
              <a:t>Trade Name</a:t>
            </a:r>
            <a:r>
              <a:rPr lang="en-IN" dirty="0"/>
              <a:t> field, enter the trade name of your business.</a:t>
            </a:r>
            <a:endParaRPr lang="en-US" sz="3600" dirty="0"/>
          </a:p>
          <a:p>
            <a:pPr lvl="1">
              <a:buNone/>
            </a:pPr>
            <a:r>
              <a:rPr lang="en-IN" dirty="0"/>
              <a:t>b. In the </a:t>
            </a:r>
            <a:r>
              <a:rPr lang="en-IN" b="1" dirty="0"/>
              <a:t>Constitution of Business</a:t>
            </a:r>
            <a:r>
              <a:rPr lang="en-IN" dirty="0"/>
              <a:t> drop-down list, select the type of constitution of your business.</a:t>
            </a:r>
            <a:endParaRPr lang="en-US" sz="3600" dirty="0"/>
          </a:p>
          <a:p>
            <a:pPr lvl="1">
              <a:buNone/>
            </a:pPr>
            <a:r>
              <a:rPr lang="en-IN" dirty="0"/>
              <a:t>c. In the </a:t>
            </a:r>
            <a:r>
              <a:rPr lang="en-IN" b="1" dirty="0"/>
              <a:t>Ward/Circle/Sector No.</a:t>
            </a:r>
            <a:r>
              <a:rPr lang="en-IN" dirty="0"/>
              <a:t> drop-down list, select the </a:t>
            </a:r>
            <a:r>
              <a:rPr lang="en-IN" dirty="0" smtClean="0"/>
              <a:t>Circle name </a:t>
            </a:r>
            <a:r>
              <a:rPr lang="en-IN" dirty="0"/>
              <a:t>of your business.</a:t>
            </a:r>
            <a:endParaRPr lang="en-US" sz="3600" dirty="0"/>
          </a:p>
          <a:p>
            <a:pPr lvl="1">
              <a:buNone/>
            </a:pPr>
            <a:r>
              <a:rPr lang="en-IN" dirty="0"/>
              <a:t>d. Under the </a:t>
            </a:r>
            <a:r>
              <a:rPr lang="en-IN" b="1" dirty="0"/>
              <a:t>Please indicate existing registration</a:t>
            </a:r>
            <a:r>
              <a:rPr lang="en-IN" dirty="0"/>
              <a:t> section, in the </a:t>
            </a:r>
            <a:r>
              <a:rPr lang="en-IN" b="1" dirty="0"/>
              <a:t>Registration Type</a:t>
            </a:r>
            <a:r>
              <a:rPr lang="en-IN" dirty="0"/>
              <a:t> drop-down list, select the appropriate registration type.</a:t>
            </a:r>
            <a:endParaRPr lang="en-US" sz="3600" dirty="0"/>
          </a:p>
          <a:p>
            <a:pPr lvl="1">
              <a:buNone/>
            </a:pPr>
            <a:r>
              <a:rPr lang="en-IN" dirty="0"/>
              <a:t>e. In the </a:t>
            </a:r>
            <a:r>
              <a:rPr lang="en-IN" b="1" dirty="0"/>
              <a:t>Registration No.</a:t>
            </a:r>
            <a:r>
              <a:rPr lang="en-IN" dirty="0"/>
              <a:t> field, enter the registration number</a:t>
            </a:r>
            <a:endParaRPr lang="en-US" sz="3600" dirty="0"/>
          </a:p>
          <a:p>
            <a:pPr lvl="1">
              <a:buNone/>
            </a:pPr>
            <a:r>
              <a:rPr lang="en-IN" dirty="0"/>
              <a:t>f. Select the </a:t>
            </a:r>
            <a:r>
              <a:rPr lang="en-IN" b="1" dirty="0"/>
              <a:t>Date of Registration</a:t>
            </a:r>
            <a:r>
              <a:rPr lang="en-IN" dirty="0"/>
              <a:t> using the calendar.</a:t>
            </a:r>
            <a:endParaRPr lang="en-US" sz="3600" dirty="0"/>
          </a:p>
          <a:p>
            <a:pPr lvl="1">
              <a:buNone/>
            </a:pPr>
            <a:r>
              <a:rPr lang="en-IN" dirty="0"/>
              <a:t>g. Click the </a:t>
            </a:r>
            <a:r>
              <a:rPr lang="en-IN" b="1" dirty="0"/>
              <a:t>Add</a:t>
            </a:r>
            <a:r>
              <a:rPr lang="en-IN" dirty="0"/>
              <a:t> button.</a:t>
            </a:r>
            <a:endParaRPr lang="en-US" sz="3600" dirty="0"/>
          </a:p>
          <a:p>
            <a:pPr lvl="1">
              <a:buNone/>
            </a:pPr>
            <a:r>
              <a:rPr lang="en-IN" dirty="0"/>
              <a:t>h. In the Document Upload section, in the </a:t>
            </a:r>
            <a:r>
              <a:rPr lang="en-IN" b="1" dirty="0"/>
              <a:t>Proof of Constitution of Business</a:t>
            </a:r>
            <a:r>
              <a:rPr lang="en-IN" dirty="0"/>
              <a:t> drop-down list, select the appropriate document to be uploaded.</a:t>
            </a:r>
            <a:endParaRPr lang="en-US" sz="3600" dirty="0"/>
          </a:p>
          <a:p>
            <a:pPr lvl="1">
              <a:buNone/>
            </a:pPr>
            <a:r>
              <a:rPr lang="en-IN" dirty="0" err="1"/>
              <a:t>i</a:t>
            </a:r>
            <a:r>
              <a:rPr lang="en-IN" dirty="0"/>
              <a:t>. Click the </a:t>
            </a:r>
            <a:r>
              <a:rPr lang="en-IN" b="1" dirty="0"/>
              <a:t>Choose File</a:t>
            </a:r>
            <a:r>
              <a:rPr lang="en-IN" dirty="0"/>
              <a:t> button. Navigate and select the document.</a:t>
            </a:r>
            <a:endParaRPr lang="en-US" sz="3600" dirty="0"/>
          </a:p>
          <a:p>
            <a:pPr lvl="1">
              <a:buNone/>
            </a:pPr>
            <a:r>
              <a:rPr lang="en-IN" dirty="0"/>
              <a:t>j. Click the </a:t>
            </a:r>
            <a:r>
              <a:rPr lang="en-IN" b="1" dirty="0"/>
              <a:t>SAVE &amp; CONTINUE</a:t>
            </a:r>
            <a:r>
              <a:rPr lang="en-IN" dirty="0"/>
              <a:t> button.</a:t>
            </a:r>
            <a:endParaRPr lang="en-US" sz="3600" dirty="0"/>
          </a:p>
          <a:p>
            <a:pPr lvl="1">
              <a:buNone/>
            </a:pP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6354762"/>
          </a:xfrm>
          <a:ln w="31750">
            <a:solidFill>
              <a:srgbClr val="CC00CC"/>
            </a:solidFill>
          </a:ln>
        </p:spPr>
        <p:txBody>
          <a:bodyPr anchor="t">
            <a:noAutofit/>
          </a:bodyPr>
          <a:lstStyle/>
          <a:p>
            <a:pPr algn="l"/>
            <a:r>
              <a:rPr lang="en-IN" sz="2000" b="1" u="sng" dirty="0">
                <a:solidFill>
                  <a:srgbClr val="0000FF"/>
                </a:solidFill>
              </a:rPr>
              <a:t>Promoter/ </a:t>
            </a:r>
            <a:r>
              <a:rPr lang="en-IN" sz="2000" b="1" u="sng" dirty="0" smtClean="0">
                <a:solidFill>
                  <a:srgbClr val="0000FF"/>
                </a:solidFill>
              </a:rPr>
              <a:t>Partners Details:</a:t>
            </a:r>
            <a:r>
              <a:rPr lang="en-IN" sz="2000" b="1" dirty="0" smtClean="0"/>
              <a:t/>
            </a:r>
            <a:br>
              <a:rPr lang="en-IN" sz="2000" b="1" dirty="0" smtClean="0"/>
            </a:br>
            <a:r>
              <a:rPr lang="en-IN" sz="2000" dirty="0"/>
              <a:t> This tab page displays the details of the stakeholders chosen in the Constitution of Business detail</a:t>
            </a:r>
            <a:r>
              <a:rPr lang="en-IN" sz="2000" dirty="0" smtClean="0"/>
              <a:t>.</a:t>
            </a:r>
            <a:endParaRPr lang="en-US" sz="2000" dirty="0"/>
          </a:p>
        </p:txBody>
      </p:sp>
      <p:pic>
        <p:nvPicPr>
          <p:cNvPr id="6" name="Picture 5" descr="http://tutorial.gst.gov.in/userguide/A17.png"/>
          <p:cNvPicPr/>
          <p:nvPr/>
        </p:nvPicPr>
        <p:blipFill>
          <a:blip r:embed="rId2"/>
          <a:srcRect b="53299"/>
          <a:stretch>
            <a:fillRect/>
          </a:stretch>
        </p:blipFill>
        <p:spPr bwMode="auto">
          <a:xfrm>
            <a:off x="609600" y="1447800"/>
            <a:ext cx="7848600" cy="4495800"/>
          </a:xfrm>
          <a:prstGeom prst="rect">
            <a:avLst/>
          </a:prstGeom>
          <a:noFill/>
          <a:ln w="9525">
            <a:solidFill>
              <a:schemeClr val="tx2"/>
            </a:solid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6354762"/>
          </a:xfrm>
          <a:ln w="31750">
            <a:solidFill>
              <a:srgbClr val="CC00CC"/>
            </a:solidFill>
          </a:ln>
        </p:spPr>
        <p:txBody>
          <a:bodyPr anchor="t">
            <a:noAutofit/>
          </a:bodyPr>
          <a:lstStyle/>
          <a:p>
            <a:pPr algn="l"/>
            <a:r>
              <a:rPr lang="en-IN" sz="2000" b="1" u="sng" dirty="0">
                <a:solidFill>
                  <a:srgbClr val="0000FF"/>
                </a:solidFill>
              </a:rPr>
              <a:t>Promoter/ </a:t>
            </a:r>
            <a:r>
              <a:rPr lang="en-IN" sz="2000" b="1" u="sng" dirty="0" smtClean="0">
                <a:solidFill>
                  <a:srgbClr val="0000FF"/>
                </a:solidFill>
              </a:rPr>
              <a:t>Partners Details:</a:t>
            </a:r>
            <a:r>
              <a:rPr lang="en-IN" sz="2000" b="1" u="sng" dirty="0">
                <a:solidFill>
                  <a:srgbClr val="0000FF"/>
                </a:solidFill>
              </a:rPr>
              <a:t> </a:t>
            </a:r>
            <a:r>
              <a:rPr lang="en-IN" sz="2000" b="1" u="sng" dirty="0" smtClean="0">
                <a:solidFill>
                  <a:srgbClr val="0000FF"/>
                </a:solidFill>
              </a:rPr>
              <a:t>  ... Continue....</a:t>
            </a:r>
            <a:endParaRPr lang="en-US" sz="2000" dirty="0"/>
          </a:p>
        </p:txBody>
      </p:sp>
      <p:pic>
        <p:nvPicPr>
          <p:cNvPr id="6" name="Picture 5" descr="http://tutorial.gst.gov.in/userguide/A17.png"/>
          <p:cNvPicPr/>
          <p:nvPr/>
        </p:nvPicPr>
        <p:blipFill>
          <a:blip r:embed="rId2"/>
          <a:srcRect t="46701"/>
          <a:stretch>
            <a:fillRect/>
          </a:stretch>
        </p:blipFill>
        <p:spPr bwMode="auto">
          <a:xfrm>
            <a:off x="609600" y="914400"/>
            <a:ext cx="7848600" cy="5334000"/>
          </a:xfrm>
          <a:prstGeom prst="rect">
            <a:avLst/>
          </a:prstGeom>
          <a:noFill/>
          <a:ln w="9525">
            <a:solidFill>
              <a:schemeClr val="tx2"/>
            </a:solid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382000" cy="6324600"/>
          </a:xfrm>
          <a:ln>
            <a:solidFill>
              <a:srgbClr val="CC00CC"/>
            </a:solidFill>
          </a:ln>
        </p:spPr>
        <p:txBody>
          <a:bodyPr/>
          <a:lstStyle/>
          <a:p>
            <a:pPr>
              <a:buNone/>
            </a:pPr>
            <a:endParaRPr lang="en-US" dirty="0"/>
          </a:p>
        </p:txBody>
      </p:sp>
      <p:pic>
        <p:nvPicPr>
          <p:cNvPr id="5" name="Picture 4" descr="http://tutorial.gst.gov.in/userguide/51.png"/>
          <p:cNvPicPr/>
          <p:nvPr/>
        </p:nvPicPr>
        <p:blipFill>
          <a:blip r:embed="rId2"/>
          <a:srcRect/>
          <a:stretch>
            <a:fillRect/>
          </a:stretch>
        </p:blipFill>
        <p:spPr bwMode="auto">
          <a:xfrm>
            <a:off x="685800" y="609600"/>
            <a:ext cx="7924800" cy="5410200"/>
          </a:xfrm>
          <a:prstGeom prst="rect">
            <a:avLst/>
          </a:prstGeom>
          <a:noFill/>
          <a:ln w="9525">
            <a:noFill/>
            <a:miter lim="800000"/>
            <a:headEnd/>
            <a:tailEnd/>
          </a:ln>
        </p:spPr>
      </p:pic>
      <p:sp>
        <p:nvSpPr>
          <p:cNvPr id="6" name="Oval 5"/>
          <p:cNvSpPr/>
          <p:nvPr/>
        </p:nvSpPr>
        <p:spPr>
          <a:xfrm>
            <a:off x="1219200" y="5181600"/>
            <a:ext cx="16764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6354762"/>
          </a:xfrm>
          <a:ln w="31750">
            <a:solidFill>
              <a:srgbClr val="CC00CC"/>
            </a:solidFill>
          </a:ln>
        </p:spPr>
        <p:txBody>
          <a:bodyPr anchor="t">
            <a:noAutofit/>
          </a:bodyPr>
          <a:lstStyle/>
          <a:p>
            <a:pPr algn="l"/>
            <a:r>
              <a:rPr lang="en-IN" sz="2000" b="1" u="sng" dirty="0" smtClean="0">
                <a:solidFill>
                  <a:srgbClr val="0000FF"/>
                </a:solidFill>
              </a:rPr>
              <a:t>Authorised Signatory Details:</a:t>
            </a:r>
            <a:r>
              <a:rPr lang="en-IN" sz="2000" b="1" dirty="0" smtClean="0"/>
              <a:t/>
            </a:r>
            <a:br>
              <a:rPr lang="en-IN" sz="2000" b="1" dirty="0" smtClean="0"/>
            </a:br>
            <a:r>
              <a:rPr lang="en-IN" sz="2000" dirty="0"/>
              <a:t> This tab page displays the details of the authorized </a:t>
            </a:r>
            <a:r>
              <a:rPr lang="en-IN" sz="2000" dirty="0" smtClean="0"/>
              <a:t>signatory.</a:t>
            </a:r>
            <a:endParaRPr lang="en-US" sz="2000" dirty="0"/>
          </a:p>
        </p:txBody>
      </p:sp>
      <p:pic>
        <p:nvPicPr>
          <p:cNvPr id="4" name="Picture 3" descr="http://tutorial.gst.gov.in/userguide/A18.png"/>
          <p:cNvPicPr/>
          <p:nvPr/>
        </p:nvPicPr>
        <p:blipFill>
          <a:blip r:embed="rId2"/>
          <a:srcRect b="50051"/>
          <a:stretch>
            <a:fillRect/>
          </a:stretch>
        </p:blipFill>
        <p:spPr bwMode="auto">
          <a:xfrm>
            <a:off x="685800" y="990600"/>
            <a:ext cx="7924800" cy="5486400"/>
          </a:xfrm>
          <a:prstGeom prst="rect">
            <a:avLst/>
          </a:prstGeom>
          <a:noFill/>
          <a:ln w="9525">
            <a:solidFill>
              <a:schemeClr val="tx2"/>
            </a:solid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6354762"/>
          </a:xfrm>
          <a:ln w="31750">
            <a:solidFill>
              <a:srgbClr val="CC00CC"/>
            </a:solidFill>
          </a:ln>
        </p:spPr>
        <p:txBody>
          <a:bodyPr anchor="t">
            <a:noAutofit/>
          </a:bodyPr>
          <a:lstStyle/>
          <a:p>
            <a:pPr algn="l"/>
            <a:r>
              <a:rPr lang="en-IN" sz="2000" b="1" u="sng" dirty="0" smtClean="0">
                <a:solidFill>
                  <a:srgbClr val="0000FF"/>
                </a:solidFill>
              </a:rPr>
              <a:t>Authorised Signatory Details  ...  Continue ....</a:t>
            </a:r>
            <a:r>
              <a:rPr lang="en-IN" sz="2000" b="1" dirty="0" smtClean="0"/>
              <a:t/>
            </a:r>
            <a:br>
              <a:rPr lang="en-IN" sz="2000" b="1" dirty="0" smtClean="0"/>
            </a:br>
            <a:endParaRPr lang="en-US" sz="2000" dirty="0"/>
          </a:p>
        </p:txBody>
      </p:sp>
      <p:pic>
        <p:nvPicPr>
          <p:cNvPr id="4" name="Picture 3" descr="http://tutorial.gst.gov.in/userguide/A18.png"/>
          <p:cNvPicPr/>
          <p:nvPr/>
        </p:nvPicPr>
        <p:blipFill>
          <a:blip r:embed="rId2"/>
          <a:srcRect t="50768"/>
          <a:stretch>
            <a:fillRect/>
          </a:stretch>
        </p:blipFill>
        <p:spPr bwMode="auto">
          <a:xfrm>
            <a:off x="685800" y="990600"/>
            <a:ext cx="7848600" cy="5334000"/>
          </a:xfrm>
          <a:prstGeom prst="rect">
            <a:avLst/>
          </a:prstGeom>
          <a:noFill/>
          <a:ln w="9525">
            <a:solidFill>
              <a:schemeClr val="tx2"/>
            </a:solid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6354762"/>
          </a:xfrm>
          <a:ln w="31750">
            <a:solidFill>
              <a:srgbClr val="CC00CC"/>
            </a:solidFill>
          </a:ln>
        </p:spPr>
        <p:txBody>
          <a:bodyPr anchor="t">
            <a:noAutofit/>
          </a:bodyPr>
          <a:lstStyle/>
          <a:p>
            <a:pPr algn="l"/>
            <a:r>
              <a:rPr lang="en-IN" sz="2000" b="1" u="sng" dirty="0" smtClean="0">
                <a:solidFill>
                  <a:srgbClr val="0000FF"/>
                </a:solidFill>
              </a:rPr>
              <a:t>Principal Place of Business Details:</a:t>
            </a:r>
            <a:r>
              <a:rPr lang="en-IN" sz="2000" b="1" dirty="0" smtClean="0"/>
              <a:t/>
            </a:r>
            <a:br>
              <a:rPr lang="en-IN" sz="2000" b="1" dirty="0" smtClean="0"/>
            </a:br>
            <a:r>
              <a:rPr lang="en-IN" sz="2000" dirty="0"/>
              <a:t> This tab page displays the details of the principal place of business</a:t>
            </a:r>
            <a:r>
              <a:rPr lang="en-IN" sz="2000" dirty="0" smtClean="0"/>
              <a:t>.</a:t>
            </a:r>
            <a:endParaRPr lang="en-US" sz="2000" dirty="0"/>
          </a:p>
        </p:txBody>
      </p:sp>
      <p:pic>
        <p:nvPicPr>
          <p:cNvPr id="5" name="Picture 4" descr="http://tutorial.gst.gov.in/userguide/A19.png"/>
          <p:cNvPicPr/>
          <p:nvPr/>
        </p:nvPicPr>
        <p:blipFill>
          <a:blip r:embed="rId2"/>
          <a:srcRect b="43994"/>
          <a:stretch>
            <a:fillRect/>
          </a:stretch>
        </p:blipFill>
        <p:spPr bwMode="auto">
          <a:xfrm>
            <a:off x="609600" y="990600"/>
            <a:ext cx="8077200" cy="5486400"/>
          </a:xfrm>
          <a:prstGeom prst="rect">
            <a:avLst/>
          </a:prstGeom>
          <a:noFill/>
          <a:ln w="9525">
            <a:solidFill>
              <a:schemeClr val="tx2"/>
            </a:solid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6354762"/>
          </a:xfrm>
          <a:ln w="31750">
            <a:solidFill>
              <a:srgbClr val="CC00CC"/>
            </a:solidFill>
          </a:ln>
        </p:spPr>
        <p:txBody>
          <a:bodyPr anchor="t">
            <a:noAutofit/>
          </a:bodyPr>
          <a:lstStyle/>
          <a:p>
            <a:pPr algn="l"/>
            <a:r>
              <a:rPr lang="en-IN" sz="2000" b="1" u="sng" dirty="0" smtClean="0">
                <a:solidFill>
                  <a:srgbClr val="0000FF"/>
                </a:solidFill>
              </a:rPr>
              <a:t>Principal Place of Business Details  ...  Continue  ....</a:t>
            </a:r>
            <a:r>
              <a:rPr lang="en-IN" sz="2000" b="1" dirty="0" smtClean="0"/>
              <a:t/>
            </a:r>
            <a:br>
              <a:rPr lang="en-IN" sz="2000" b="1" dirty="0" smtClean="0"/>
            </a:br>
            <a:endParaRPr lang="en-US" sz="2000" dirty="0"/>
          </a:p>
        </p:txBody>
      </p:sp>
      <p:pic>
        <p:nvPicPr>
          <p:cNvPr id="5" name="Picture 4" descr="http://tutorial.gst.gov.in/userguide/A19.png"/>
          <p:cNvPicPr/>
          <p:nvPr/>
        </p:nvPicPr>
        <p:blipFill>
          <a:blip r:embed="rId2"/>
          <a:srcRect t="56006"/>
          <a:stretch>
            <a:fillRect/>
          </a:stretch>
        </p:blipFill>
        <p:spPr bwMode="auto">
          <a:xfrm>
            <a:off x="896578" y="1219200"/>
            <a:ext cx="7637822"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6354762"/>
          </a:xfrm>
          <a:ln w="31750">
            <a:solidFill>
              <a:srgbClr val="CC00CC"/>
            </a:solidFill>
          </a:ln>
        </p:spPr>
        <p:txBody>
          <a:bodyPr anchor="t">
            <a:noAutofit/>
          </a:bodyPr>
          <a:lstStyle/>
          <a:p>
            <a:pPr algn="l"/>
            <a:r>
              <a:rPr lang="en-IN" sz="2000" b="1" u="sng" dirty="0" smtClean="0">
                <a:solidFill>
                  <a:srgbClr val="0000FF"/>
                </a:solidFill>
              </a:rPr>
              <a:t>Additional Place of Business Details:</a:t>
            </a:r>
            <a:r>
              <a:rPr lang="en-IN" sz="2000" b="1" dirty="0" smtClean="0"/>
              <a:t/>
            </a:r>
            <a:br>
              <a:rPr lang="en-IN" sz="2000" b="1" dirty="0" smtClean="0"/>
            </a:br>
            <a:r>
              <a:rPr lang="en-IN" sz="1800" dirty="0" smtClean="0"/>
              <a:t> </a:t>
            </a:r>
            <a:r>
              <a:rPr lang="en-IN" sz="1800" dirty="0"/>
              <a:t>This tab page displays the details of the additional places of the business. Enter the details similarly like Principal </a:t>
            </a:r>
            <a:r>
              <a:rPr lang="en-IN" sz="1800" dirty="0" smtClean="0"/>
              <a:t>Place </a:t>
            </a:r>
            <a:r>
              <a:rPr lang="en-IN" sz="1800" dirty="0"/>
              <a:t>of Business Details provided above</a:t>
            </a:r>
            <a:r>
              <a:rPr lang="en-IN" sz="1800" dirty="0" smtClean="0"/>
              <a:t>.</a:t>
            </a:r>
            <a:br>
              <a:rPr lang="en-IN" sz="1800" dirty="0" smtClean="0"/>
            </a:br>
            <a:endParaRPr lang="en-US" sz="1800" dirty="0"/>
          </a:p>
        </p:txBody>
      </p:sp>
      <p:pic>
        <p:nvPicPr>
          <p:cNvPr id="4" name="Picture 3" descr="http://tutorial.gst.gov.in/userguide/A22.png"/>
          <p:cNvPicPr/>
          <p:nvPr/>
        </p:nvPicPr>
        <p:blipFill>
          <a:blip r:embed="rId2"/>
          <a:srcRect/>
          <a:stretch>
            <a:fillRect/>
          </a:stretch>
        </p:blipFill>
        <p:spPr bwMode="auto">
          <a:xfrm>
            <a:off x="609600" y="1209675"/>
            <a:ext cx="7848600" cy="5343525"/>
          </a:xfrm>
          <a:prstGeom prst="rect">
            <a:avLst/>
          </a:prstGeom>
          <a:noFill/>
          <a:ln w="9525">
            <a:solidFill>
              <a:schemeClr val="tx2"/>
            </a:solid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6354762"/>
          </a:xfrm>
          <a:ln w="31750">
            <a:solidFill>
              <a:srgbClr val="CC00CC"/>
            </a:solidFill>
          </a:ln>
        </p:spPr>
        <p:txBody>
          <a:bodyPr anchor="t">
            <a:noAutofit/>
          </a:bodyPr>
          <a:lstStyle/>
          <a:p>
            <a:pPr algn="l"/>
            <a:r>
              <a:rPr lang="en-IN" sz="2000" b="1" u="sng" dirty="0" smtClean="0">
                <a:solidFill>
                  <a:srgbClr val="0000FF"/>
                </a:solidFill>
              </a:rPr>
              <a:t>Goods &amp; Services Details:</a:t>
            </a:r>
            <a:r>
              <a:rPr lang="en-IN" sz="2000" b="1" dirty="0" smtClean="0"/>
              <a:t/>
            </a:r>
            <a:br>
              <a:rPr lang="en-IN" sz="2000" b="1" dirty="0" smtClean="0"/>
            </a:br>
            <a:r>
              <a:rPr lang="en-IN" sz="2000" dirty="0" smtClean="0"/>
              <a:t> This tab page displays the details of the goods and services supplied by the business.</a:t>
            </a:r>
            <a:br>
              <a:rPr lang="en-IN" sz="2000" dirty="0" smtClean="0"/>
            </a:br>
            <a:r>
              <a:rPr lang="en-IN" sz="2000" dirty="0" smtClean="0"/>
              <a:t/>
            </a:r>
            <a:br>
              <a:rPr lang="en-IN" sz="2000" dirty="0" smtClean="0"/>
            </a:br>
            <a:r>
              <a:rPr lang="en-IN" sz="2000" dirty="0" smtClean="0"/>
              <a:t/>
            </a:r>
            <a:br>
              <a:rPr lang="en-IN" sz="2000" dirty="0" smtClean="0"/>
            </a:br>
            <a:r>
              <a:rPr lang="en-IN" sz="2000" dirty="0" smtClean="0"/>
              <a:t/>
            </a:r>
            <a:br>
              <a:rPr lang="en-IN" sz="2000" dirty="0" smtClean="0"/>
            </a:br>
            <a:r>
              <a:rPr lang="en-IN" sz="2000" dirty="0" smtClean="0"/>
              <a:t/>
            </a:r>
            <a:br>
              <a:rPr lang="en-IN" sz="2000" dirty="0" smtClean="0"/>
            </a:br>
            <a:r>
              <a:rPr lang="en-IN" sz="2000" dirty="0" smtClean="0"/>
              <a:t/>
            </a:r>
            <a:br>
              <a:rPr lang="en-IN" sz="2000" dirty="0" smtClean="0"/>
            </a:br>
            <a:r>
              <a:rPr lang="en-IN" sz="2000" dirty="0" smtClean="0"/>
              <a:t/>
            </a:r>
            <a:br>
              <a:rPr lang="en-IN" sz="2000" dirty="0" smtClean="0"/>
            </a:br>
            <a:r>
              <a:rPr lang="en-IN" sz="2000" dirty="0" smtClean="0"/>
              <a:t/>
            </a:r>
            <a:br>
              <a:rPr lang="en-IN" sz="2000" dirty="0" smtClean="0"/>
            </a:br>
            <a:r>
              <a:rPr lang="en-IN" sz="2000" dirty="0" smtClean="0"/>
              <a:t/>
            </a:r>
            <a:br>
              <a:rPr lang="en-IN" sz="2000" dirty="0" smtClean="0"/>
            </a:br>
            <a:r>
              <a:rPr lang="en-IN" sz="1600" b="1" dirty="0" smtClean="0"/>
              <a:t>In </a:t>
            </a:r>
            <a:r>
              <a:rPr lang="en-IN" sz="1600" b="1" dirty="0"/>
              <a:t>case of Goods</a:t>
            </a:r>
            <a:r>
              <a:rPr lang="en-US" sz="1600" dirty="0"/>
              <a:t/>
            </a:r>
            <a:br>
              <a:rPr lang="en-US" sz="1600" dirty="0"/>
            </a:br>
            <a:r>
              <a:rPr lang="en-US" sz="1600" dirty="0" smtClean="0"/>
              <a:t>	</a:t>
            </a:r>
            <a:r>
              <a:rPr lang="en-IN" sz="1600" dirty="0" smtClean="0"/>
              <a:t>a</a:t>
            </a:r>
            <a:r>
              <a:rPr lang="en-IN" sz="1600" dirty="0"/>
              <a:t>. In the </a:t>
            </a:r>
            <a:r>
              <a:rPr lang="en-IN" sz="1600" b="1" dirty="0"/>
              <a:t>Search HSN Chapter by Name or Code</a:t>
            </a:r>
            <a:r>
              <a:rPr lang="en-IN" sz="1600" dirty="0"/>
              <a:t> field, enter the name </a:t>
            </a:r>
            <a:r>
              <a:rPr lang="en-IN" sz="1600" dirty="0" smtClean="0"/>
              <a:t>	     or 	     the</a:t>
            </a:r>
            <a:r>
              <a:rPr lang="en-IN" sz="1600" dirty="0"/>
              <a:t> HSN Code of the goods supplied by the business.</a:t>
            </a:r>
            <a:r>
              <a:rPr lang="en-US" sz="1600" dirty="0"/>
              <a:t/>
            </a:r>
            <a:br>
              <a:rPr lang="en-US" sz="1600" dirty="0"/>
            </a:br>
            <a:r>
              <a:rPr lang="en-US" sz="1600" dirty="0" smtClean="0"/>
              <a:t>	</a:t>
            </a:r>
            <a:r>
              <a:rPr lang="en-IN" sz="1400" i="1" dirty="0" smtClean="0"/>
              <a:t>Alternatively, you can also enter the HSN Code in the </a:t>
            </a:r>
            <a:r>
              <a:rPr lang="en-IN" sz="1400" b="1" i="1" dirty="0" smtClean="0"/>
              <a:t>Search HSN Code</a:t>
            </a:r>
            <a:r>
              <a:rPr lang="en-IN" sz="1400" i="1" dirty="0" smtClean="0"/>
              <a:t> field.</a:t>
            </a:r>
            <a:r>
              <a:rPr lang="en-US" sz="1600" dirty="0"/>
              <a:t/>
            </a:r>
            <a:br>
              <a:rPr lang="en-US" sz="1600" dirty="0"/>
            </a:br>
            <a:r>
              <a:rPr lang="en-US" sz="1600" dirty="0" smtClean="0"/>
              <a:t>	</a:t>
            </a:r>
            <a:r>
              <a:rPr lang="en-IN" sz="1600" dirty="0" smtClean="0"/>
              <a:t>b</a:t>
            </a:r>
            <a:r>
              <a:rPr lang="en-IN" sz="1600" dirty="0"/>
              <a:t>. Click the </a:t>
            </a:r>
            <a:r>
              <a:rPr lang="en-IN" sz="1600" b="1" dirty="0"/>
              <a:t>SAVE &amp; CONTINUE</a:t>
            </a:r>
            <a:r>
              <a:rPr lang="en-IN" sz="1600" dirty="0"/>
              <a:t> </a:t>
            </a:r>
            <a:r>
              <a:rPr lang="en-IN" sz="1600" dirty="0" smtClean="0"/>
              <a:t>button</a:t>
            </a:r>
            <a:br>
              <a:rPr lang="en-IN" sz="1600" dirty="0" smtClean="0"/>
            </a:br>
            <a:r>
              <a:rPr lang="en-IN" sz="1600" dirty="0" smtClean="0"/>
              <a:t/>
            </a:r>
            <a:br>
              <a:rPr lang="en-IN" sz="1600" dirty="0" smtClean="0"/>
            </a:br>
            <a:r>
              <a:rPr lang="en-IN" sz="1600" b="1" dirty="0"/>
              <a:t>In case of Services</a:t>
            </a:r>
            <a:r>
              <a:rPr lang="en-US" sz="1600" dirty="0"/>
              <a:t/>
            </a:r>
            <a:br>
              <a:rPr lang="en-US" sz="1600" dirty="0"/>
            </a:br>
            <a:r>
              <a:rPr lang="en-IN" sz="1600" dirty="0"/>
              <a:t> </a:t>
            </a:r>
            <a:r>
              <a:rPr lang="en-US" sz="1600" dirty="0" smtClean="0"/>
              <a:t>	</a:t>
            </a:r>
            <a:r>
              <a:rPr lang="en-IN" sz="1600" dirty="0" smtClean="0"/>
              <a:t>a</a:t>
            </a:r>
            <a:r>
              <a:rPr lang="en-IN" sz="1600" dirty="0"/>
              <a:t>. In the </a:t>
            </a:r>
            <a:r>
              <a:rPr lang="en-IN" sz="1600" b="1" dirty="0"/>
              <a:t>Search by Name or Code</a:t>
            </a:r>
            <a:r>
              <a:rPr lang="en-IN" sz="1600" dirty="0"/>
              <a:t> field, enter the name or the SAC Code of the services </a:t>
            </a:r>
            <a:r>
              <a:rPr lang="en-IN" sz="1600" dirty="0" smtClean="0"/>
              <a:t>	    supplied </a:t>
            </a:r>
            <a:r>
              <a:rPr lang="en-IN" sz="1600" dirty="0"/>
              <a:t>by the business.</a:t>
            </a:r>
            <a:r>
              <a:rPr lang="en-US" sz="1600" dirty="0"/>
              <a:t/>
            </a:r>
            <a:br>
              <a:rPr lang="en-US" sz="1600" dirty="0"/>
            </a:br>
            <a:r>
              <a:rPr lang="en-US" sz="1600" dirty="0" smtClean="0"/>
              <a:t>	</a:t>
            </a:r>
            <a:r>
              <a:rPr lang="en-IN" sz="1600" dirty="0" smtClean="0"/>
              <a:t>b</a:t>
            </a:r>
            <a:r>
              <a:rPr lang="en-IN" sz="1600" dirty="0"/>
              <a:t>. Click the </a:t>
            </a:r>
            <a:r>
              <a:rPr lang="en-IN" sz="1600" b="1" dirty="0"/>
              <a:t>SAVE &amp; CONTINUE</a:t>
            </a:r>
            <a:r>
              <a:rPr lang="en-IN" sz="1600" dirty="0"/>
              <a:t> button.</a:t>
            </a:r>
            <a:r>
              <a:rPr lang="en-US" sz="1600" dirty="0"/>
              <a:t/>
            </a:r>
            <a:br>
              <a:rPr lang="en-US" sz="1600" dirty="0"/>
            </a:br>
            <a:endParaRPr lang="en-US" sz="1600" dirty="0"/>
          </a:p>
        </p:txBody>
      </p:sp>
      <p:pic>
        <p:nvPicPr>
          <p:cNvPr id="4" name="Picture 3" descr="http://tutorial.gst.gov.in/userguide/Tab6.PNG"/>
          <p:cNvPicPr/>
          <p:nvPr/>
        </p:nvPicPr>
        <p:blipFill>
          <a:blip r:embed="rId2"/>
          <a:srcRect/>
          <a:stretch>
            <a:fillRect/>
          </a:stretch>
        </p:blipFill>
        <p:spPr bwMode="auto">
          <a:xfrm>
            <a:off x="685800" y="1295400"/>
            <a:ext cx="8001000" cy="2209800"/>
          </a:xfrm>
          <a:prstGeom prst="rect">
            <a:avLst/>
          </a:prstGeom>
          <a:noFill/>
          <a:ln w="9525">
            <a:solidFill>
              <a:schemeClr val="tx2"/>
            </a:solid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6354762"/>
          </a:xfrm>
          <a:ln w="31750">
            <a:solidFill>
              <a:srgbClr val="CC00CC"/>
            </a:solidFill>
          </a:ln>
        </p:spPr>
        <p:txBody>
          <a:bodyPr anchor="t">
            <a:noAutofit/>
          </a:bodyPr>
          <a:lstStyle/>
          <a:p>
            <a:pPr algn="l"/>
            <a:r>
              <a:rPr lang="en-IN" sz="2000" b="1" u="sng" dirty="0" smtClean="0">
                <a:solidFill>
                  <a:srgbClr val="0000FF"/>
                </a:solidFill>
              </a:rPr>
              <a:t>Bank Account Details:</a:t>
            </a:r>
            <a:r>
              <a:rPr lang="en-IN" sz="2000" b="1" dirty="0" smtClean="0"/>
              <a:t/>
            </a:r>
            <a:br>
              <a:rPr lang="en-IN" sz="2000" b="1" dirty="0" smtClean="0"/>
            </a:br>
            <a:r>
              <a:rPr lang="en-IN" sz="2000" dirty="0"/>
              <a:t>This tab page displays the details of the bank accounts maintained for conducting business</a:t>
            </a:r>
            <a:r>
              <a:rPr lang="en-IN" sz="2000" dirty="0" smtClean="0"/>
              <a:t>.</a:t>
            </a:r>
            <a:br>
              <a:rPr lang="en-IN" sz="2000" dirty="0" smtClean="0"/>
            </a:br>
            <a:r>
              <a:rPr lang="en-IN" sz="2000" dirty="0" smtClean="0"/>
              <a:t/>
            </a:r>
            <a:br>
              <a:rPr lang="en-IN" sz="2000" dirty="0" smtClean="0"/>
            </a:br>
            <a:r>
              <a:rPr lang="en-IN" sz="2000" dirty="0" smtClean="0"/>
              <a:t/>
            </a:r>
            <a:br>
              <a:rPr lang="en-IN" sz="2000" dirty="0" smtClean="0"/>
            </a:br>
            <a:r>
              <a:rPr lang="en-IN" sz="2000" dirty="0" smtClean="0"/>
              <a:t/>
            </a:r>
            <a:br>
              <a:rPr lang="en-IN" sz="2000" dirty="0" smtClean="0"/>
            </a:br>
            <a:r>
              <a:rPr lang="en-IN" sz="2000" dirty="0" smtClean="0"/>
              <a:t/>
            </a:r>
            <a:br>
              <a:rPr lang="en-IN" sz="2000" dirty="0" smtClean="0"/>
            </a:br>
            <a:endParaRPr lang="en-US" sz="1600" dirty="0"/>
          </a:p>
        </p:txBody>
      </p:sp>
      <p:pic>
        <p:nvPicPr>
          <p:cNvPr id="5" name="Picture 4" descr="http://tutorial.gst.gov.in/userguide/A21.png"/>
          <p:cNvPicPr/>
          <p:nvPr/>
        </p:nvPicPr>
        <p:blipFill>
          <a:blip r:embed="rId2"/>
          <a:srcRect/>
          <a:stretch>
            <a:fillRect/>
          </a:stretch>
        </p:blipFill>
        <p:spPr bwMode="auto">
          <a:xfrm>
            <a:off x="533400" y="1219200"/>
            <a:ext cx="8229600" cy="5334000"/>
          </a:xfrm>
          <a:prstGeom prst="rect">
            <a:avLst/>
          </a:prstGeom>
          <a:noFill/>
          <a:ln w="9525">
            <a:solidFill>
              <a:schemeClr val="tx2"/>
            </a:solid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6430962"/>
          </a:xfrm>
          <a:ln w="31750">
            <a:solidFill>
              <a:srgbClr val="CC00CC"/>
            </a:solidFill>
          </a:ln>
        </p:spPr>
        <p:txBody>
          <a:bodyPr anchor="t">
            <a:noAutofit/>
          </a:bodyPr>
          <a:lstStyle/>
          <a:p>
            <a:pPr algn="l"/>
            <a:r>
              <a:rPr lang="en-IN" sz="2000" b="1" u="sng" dirty="0" smtClean="0">
                <a:solidFill>
                  <a:srgbClr val="0000FF"/>
                </a:solidFill>
              </a:rPr>
              <a:t>Verification:</a:t>
            </a:r>
            <a:r>
              <a:rPr lang="en-IN" sz="2000" b="1" dirty="0" smtClean="0"/>
              <a:t/>
            </a:r>
            <a:br>
              <a:rPr lang="en-IN" sz="2000" b="1" dirty="0" smtClean="0"/>
            </a:br>
            <a:r>
              <a:rPr lang="en-IN" sz="2000" dirty="0"/>
              <a:t>This tab page displays the details of the verification for authentication of the details submitted in the form</a:t>
            </a:r>
            <a:r>
              <a:rPr lang="en-IN" sz="2000" dirty="0" smtClean="0"/>
              <a:t>.</a:t>
            </a:r>
            <a:br>
              <a:rPr lang="en-IN" sz="2000" dirty="0" smtClean="0"/>
            </a:br>
            <a:r>
              <a:rPr lang="en-IN" sz="2000" dirty="0"/>
              <a:t/>
            </a:r>
            <a:br>
              <a:rPr lang="en-IN" sz="2000" dirty="0"/>
            </a:br>
            <a:r>
              <a:rPr lang="en-IN" sz="2000" dirty="0" smtClean="0"/>
              <a:t/>
            </a:r>
            <a:br>
              <a:rPr lang="en-IN" sz="2000" dirty="0" smtClean="0"/>
            </a:br>
            <a:r>
              <a:rPr lang="en-IN" sz="2000" dirty="0"/>
              <a:t/>
            </a:r>
            <a:br>
              <a:rPr lang="en-IN" sz="2000" dirty="0"/>
            </a:br>
            <a:r>
              <a:rPr lang="en-IN" sz="2000" dirty="0" smtClean="0"/>
              <a:t/>
            </a:r>
            <a:br>
              <a:rPr lang="en-IN" sz="2000" dirty="0" smtClean="0"/>
            </a:br>
            <a:r>
              <a:rPr lang="en-IN" sz="1200" dirty="0"/>
              <a:t/>
            </a:r>
            <a:br>
              <a:rPr lang="en-IN" sz="1200" dirty="0"/>
            </a:br>
            <a:r>
              <a:rPr lang="en-IN" sz="1200" dirty="0" smtClean="0"/>
              <a:t/>
            </a:r>
            <a:br>
              <a:rPr lang="en-IN" sz="1200" dirty="0" smtClean="0"/>
            </a:br>
            <a:r>
              <a:rPr lang="en-IN" sz="1200" dirty="0"/>
              <a:t/>
            </a:r>
            <a:br>
              <a:rPr lang="en-IN" sz="1200" dirty="0"/>
            </a:br>
            <a:r>
              <a:rPr lang="en-IN" sz="1200" dirty="0" smtClean="0"/>
              <a:t/>
            </a:r>
            <a:br>
              <a:rPr lang="en-IN" sz="1200" dirty="0" smtClean="0"/>
            </a:br>
            <a:r>
              <a:rPr lang="en-IN" sz="1200" dirty="0"/>
              <a:t/>
            </a:r>
            <a:br>
              <a:rPr lang="en-IN" sz="1200" dirty="0"/>
            </a:br>
            <a:r>
              <a:rPr lang="en-IN" sz="1200" dirty="0" smtClean="0"/>
              <a:t/>
            </a:r>
            <a:br>
              <a:rPr lang="en-IN" sz="1200" dirty="0" smtClean="0"/>
            </a:br>
            <a:r>
              <a:rPr lang="en-IN" sz="1200" dirty="0"/>
              <a:t/>
            </a:r>
            <a:br>
              <a:rPr lang="en-IN" sz="1200" dirty="0"/>
            </a:br>
            <a:r>
              <a:rPr lang="en-IN" sz="1200" dirty="0" smtClean="0"/>
              <a:t/>
            </a:r>
            <a:br>
              <a:rPr lang="en-IN" sz="1200" dirty="0" smtClean="0"/>
            </a:br>
            <a:r>
              <a:rPr lang="en-IN" sz="1200" dirty="0"/>
              <a:t/>
            </a:r>
            <a:br>
              <a:rPr lang="en-IN" sz="1200" dirty="0"/>
            </a:br>
            <a:r>
              <a:rPr lang="en-IN" sz="1200" dirty="0" smtClean="0"/>
              <a:t/>
            </a:r>
            <a:br>
              <a:rPr lang="en-IN" sz="1200" dirty="0" smtClean="0"/>
            </a:br>
            <a:r>
              <a:rPr lang="en-IN" sz="1200" dirty="0"/>
              <a:t/>
            </a:r>
            <a:br>
              <a:rPr lang="en-IN" sz="1200" dirty="0"/>
            </a:br>
            <a:r>
              <a:rPr lang="en-IN" sz="1600" dirty="0"/>
              <a:t>a. Select the </a:t>
            </a:r>
            <a:r>
              <a:rPr lang="en-IN" sz="1600" b="1" dirty="0"/>
              <a:t>Verification</a:t>
            </a:r>
            <a:r>
              <a:rPr lang="en-IN" sz="1600" dirty="0"/>
              <a:t> checkbox.</a:t>
            </a:r>
            <a:r>
              <a:rPr lang="en-US" sz="1600" dirty="0"/>
              <a:t/>
            </a:r>
            <a:br>
              <a:rPr lang="en-US" sz="1600" dirty="0"/>
            </a:br>
            <a:r>
              <a:rPr lang="en-IN" sz="1600" dirty="0"/>
              <a:t>b. In the </a:t>
            </a:r>
            <a:r>
              <a:rPr lang="en-IN" sz="1600" b="1" dirty="0"/>
              <a:t>Authorized Signatory</a:t>
            </a:r>
            <a:r>
              <a:rPr lang="en-IN" sz="1600" dirty="0"/>
              <a:t> drop-down list, select the name of the authorized signatory.</a:t>
            </a:r>
            <a:r>
              <a:rPr lang="en-US" sz="1600" dirty="0"/>
              <a:t/>
            </a:r>
            <a:br>
              <a:rPr lang="en-US" sz="1600" dirty="0"/>
            </a:br>
            <a:r>
              <a:rPr lang="en-IN" sz="1600" dirty="0"/>
              <a:t>c. In the </a:t>
            </a:r>
            <a:r>
              <a:rPr lang="en-IN" sz="1600" b="1" dirty="0"/>
              <a:t>Place</a:t>
            </a:r>
            <a:r>
              <a:rPr lang="en-IN" sz="1600" dirty="0"/>
              <a:t> field, enter the place of your principal place of business.</a:t>
            </a:r>
            <a:r>
              <a:rPr lang="en-US" sz="1600" dirty="0"/>
              <a:t/>
            </a:r>
            <a:br>
              <a:rPr lang="en-US" sz="1600" dirty="0"/>
            </a:br>
            <a:r>
              <a:rPr lang="en-IN" sz="1600" dirty="0"/>
              <a:t>d. After filling the enrolment application, you need to digitally sign the application using Digital Signature Certificate (</a:t>
            </a:r>
            <a:r>
              <a:rPr lang="en-IN" sz="1600" dirty="0" smtClean="0"/>
              <a:t>DSC</a:t>
            </a:r>
            <a:r>
              <a:rPr lang="en-IN" sz="1600" dirty="0"/>
              <a:t>) or E-Signature</a:t>
            </a:r>
            <a:r>
              <a:rPr lang="en-IN" sz="1600" dirty="0" smtClean="0"/>
              <a:t>.</a:t>
            </a:r>
            <a:br>
              <a:rPr lang="en-IN" sz="1600" dirty="0" smtClean="0"/>
            </a:br>
            <a:r>
              <a:rPr lang="en-IN" sz="1600" b="1" dirty="0" smtClean="0"/>
              <a:t>Note:</a:t>
            </a:r>
            <a:r>
              <a:rPr lang="en-US" sz="1600" dirty="0" smtClean="0"/>
              <a:t/>
            </a:r>
            <a:br>
              <a:rPr lang="en-US" sz="1600" dirty="0" smtClean="0"/>
            </a:br>
            <a:r>
              <a:rPr lang="en-US" sz="1600" dirty="0" smtClean="0"/>
              <a:t>	</a:t>
            </a:r>
            <a:r>
              <a:rPr lang="en-IN" sz="1600" dirty="0" smtClean="0"/>
              <a:t>In case, your DSC is not registered, you will need to register DSC.</a:t>
            </a:r>
            <a:r>
              <a:rPr lang="en-US" sz="1600" dirty="0" smtClean="0"/>
              <a:t>    </a:t>
            </a:r>
            <a:r>
              <a:rPr lang="en-IN" sz="1600" i="1" dirty="0" smtClean="0">
                <a:hlinkClick r:id="rId2"/>
              </a:rPr>
              <a:t>Click here to know more about how to register DSC.</a:t>
            </a:r>
            <a:r>
              <a:rPr lang="en-US" sz="1600" dirty="0" smtClean="0"/>
              <a:t/>
            </a:r>
            <a:br>
              <a:rPr lang="en-US" sz="1600" dirty="0" smtClean="0"/>
            </a:br>
            <a:r>
              <a:rPr lang="en-IN" sz="1600" i="1" dirty="0" smtClean="0"/>
              <a:t> e.</a:t>
            </a:r>
            <a:r>
              <a:rPr lang="en-IN" sz="1600" dirty="0" smtClean="0"/>
              <a:t> Click the </a:t>
            </a:r>
            <a:r>
              <a:rPr lang="en-IN" sz="1600" b="1" dirty="0" smtClean="0"/>
              <a:t>SUBMIT WITH DSC</a:t>
            </a:r>
            <a:r>
              <a:rPr lang="en-IN" sz="1600" dirty="0" smtClean="0"/>
              <a:t> button. </a:t>
            </a:r>
            <a:r>
              <a:rPr lang="en-US" sz="1200" dirty="0"/>
              <a:t/>
            </a:r>
            <a:br>
              <a:rPr lang="en-US" sz="1200" dirty="0"/>
            </a:br>
            <a:r>
              <a:rPr lang="en-US" sz="1200" dirty="0"/>
              <a:t/>
            </a:r>
            <a:br>
              <a:rPr lang="en-US" sz="1200" dirty="0"/>
            </a:br>
            <a:r>
              <a:rPr lang="en-IN" sz="2000" dirty="0" smtClean="0"/>
              <a:t/>
            </a:r>
            <a:br>
              <a:rPr lang="en-IN" sz="2000" dirty="0" smtClean="0"/>
            </a:br>
            <a:r>
              <a:rPr lang="en-IN" sz="2000" dirty="0" smtClean="0"/>
              <a:t/>
            </a:r>
            <a:br>
              <a:rPr lang="en-IN" sz="2000" dirty="0" smtClean="0"/>
            </a:br>
            <a:r>
              <a:rPr lang="en-IN" sz="2000" dirty="0" smtClean="0"/>
              <a:t/>
            </a:r>
            <a:br>
              <a:rPr lang="en-IN" sz="2000" dirty="0" smtClean="0"/>
            </a:br>
            <a:r>
              <a:rPr lang="en-IN" sz="2000" dirty="0" smtClean="0"/>
              <a:t/>
            </a:r>
            <a:br>
              <a:rPr lang="en-IN" sz="2000" dirty="0" smtClean="0"/>
            </a:br>
            <a:r>
              <a:rPr lang="en-IN" sz="2000" dirty="0" smtClean="0"/>
              <a:t/>
            </a:r>
            <a:br>
              <a:rPr lang="en-IN" sz="2000" dirty="0" smtClean="0"/>
            </a:br>
            <a:endParaRPr lang="en-US" sz="1600" dirty="0"/>
          </a:p>
        </p:txBody>
      </p:sp>
      <p:pic>
        <p:nvPicPr>
          <p:cNvPr id="4" name="Picture 3" descr="http://tutorial.gst.gov.in/userguide/A20.png"/>
          <p:cNvPicPr/>
          <p:nvPr/>
        </p:nvPicPr>
        <p:blipFill>
          <a:blip r:embed="rId3"/>
          <a:srcRect/>
          <a:stretch>
            <a:fillRect/>
          </a:stretch>
        </p:blipFill>
        <p:spPr bwMode="auto">
          <a:xfrm>
            <a:off x="609600" y="1295400"/>
            <a:ext cx="8153400" cy="3124200"/>
          </a:xfrm>
          <a:prstGeom prst="rect">
            <a:avLst/>
          </a:prstGeom>
          <a:noFill/>
          <a:ln w="9525">
            <a:solidFill>
              <a:schemeClr val="tx2"/>
            </a:solid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tutorial.gst.gov.in/userguide/15.PNG"/>
          <p:cNvPicPr>
            <a:picLocks noGrp="1"/>
          </p:cNvPicPr>
          <p:nvPr>
            <p:ph idx="1"/>
          </p:nvPr>
        </p:nvPicPr>
        <p:blipFill>
          <a:blip r:embed="rId2"/>
          <a:srcRect/>
          <a:stretch>
            <a:fillRect/>
          </a:stretch>
        </p:blipFill>
        <p:spPr bwMode="auto">
          <a:xfrm>
            <a:off x="609600" y="1600200"/>
            <a:ext cx="8153400" cy="4876800"/>
          </a:xfrm>
          <a:prstGeom prst="rect">
            <a:avLst/>
          </a:prstGeom>
          <a:noFill/>
          <a:ln w="9525">
            <a:noFill/>
            <a:miter lim="800000"/>
            <a:headEnd/>
            <a:tailEnd/>
          </a:ln>
        </p:spPr>
      </p:pic>
      <p:sp>
        <p:nvSpPr>
          <p:cNvPr id="3" name="Rectangle 2"/>
          <p:cNvSpPr/>
          <p:nvPr/>
        </p:nvSpPr>
        <p:spPr>
          <a:xfrm>
            <a:off x="685800" y="228601"/>
            <a:ext cx="7924800" cy="1200329"/>
          </a:xfrm>
          <a:prstGeom prst="rect">
            <a:avLst/>
          </a:prstGeom>
        </p:spPr>
        <p:txBody>
          <a:bodyPr wrap="square">
            <a:spAutoFit/>
          </a:bodyPr>
          <a:lstStyle/>
          <a:p>
            <a:r>
              <a:rPr lang="en-IN" dirty="0" smtClean="0"/>
              <a:t> </a:t>
            </a:r>
            <a:r>
              <a:rPr lang="en-US" dirty="0" smtClean="0"/>
              <a:t/>
            </a:r>
            <a:br>
              <a:rPr lang="en-US" dirty="0" smtClean="0"/>
            </a:br>
            <a:r>
              <a:rPr lang="en-IN" dirty="0" smtClean="0"/>
              <a:t> </a:t>
            </a:r>
            <a:r>
              <a:rPr lang="en-IN" b="1" dirty="0" smtClean="0"/>
              <a:t>Note:</a:t>
            </a:r>
            <a:r>
              <a:rPr lang="en-US" dirty="0" smtClean="0"/>
              <a:t/>
            </a:r>
            <a:br>
              <a:rPr lang="en-US" dirty="0" smtClean="0"/>
            </a:br>
            <a:r>
              <a:rPr lang="en-IN" dirty="0" smtClean="0"/>
              <a:t>To save the Enrolment Application, click the </a:t>
            </a:r>
            <a:r>
              <a:rPr lang="en-IN" b="1" dirty="0" smtClean="0"/>
              <a:t>SUBMIT</a:t>
            </a:r>
            <a:r>
              <a:rPr lang="en-IN" dirty="0" smtClean="0"/>
              <a:t> button.</a:t>
            </a:r>
            <a:r>
              <a:rPr lang="en-US" dirty="0" smtClean="0"/>
              <a:t> </a:t>
            </a:r>
            <a:r>
              <a:rPr lang="en-IN" i="1" dirty="0" smtClean="0">
                <a:hlinkClick r:id="rId3"/>
              </a:rPr>
              <a:t>Click here to know more about how to access saved Enrolment Application and edit it.</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382000" cy="6278562"/>
          </a:xfrm>
          <a:ln w="31750">
            <a:solidFill>
              <a:srgbClr val="CC00CC"/>
            </a:solidFill>
          </a:ln>
        </p:spPr>
        <p:txBody>
          <a:bodyPr anchor="t">
            <a:noAutofit/>
          </a:bodyPr>
          <a:lstStyle/>
          <a:p>
            <a:pPr algn="l"/>
            <a:r>
              <a:rPr lang="en-IN" sz="2000" dirty="0" smtClean="0"/>
              <a:t>Click </a:t>
            </a:r>
            <a:r>
              <a:rPr lang="en-IN" sz="2000" dirty="0"/>
              <a:t>the </a:t>
            </a:r>
            <a:r>
              <a:rPr lang="en-IN" sz="2000" b="1" dirty="0"/>
              <a:t>PROCEED</a:t>
            </a:r>
            <a:r>
              <a:rPr lang="en-IN" sz="2000" dirty="0"/>
              <a:t> </a:t>
            </a:r>
            <a:r>
              <a:rPr lang="en-IN" sz="2000" dirty="0" smtClean="0"/>
              <a:t>button.</a:t>
            </a:r>
            <a:br>
              <a:rPr lang="en-IN" sz="2000" dirty="0" smtClean="0"/>
            </a:br>
            <a:r>
              <a:rPr lang="en-IN" sz="2000" dirty="0" smtClean="0"/>
              <a:t>Select </a:t>
            </a:r>
            <a:r>
              <a:rPr lang="en-IN" sz="2000" dirty="0"/>
              <a:t>the certificate and click the </a:t>
            </a:r>
            <a:r>
              <a:rPr lang="en-IN" sz="2000" b="1" dirty="0"/>
              <a:t>SIGN</a:t>
            </a:r>
            <a:r>
              <a:rPr lang="en-IN" sz="2000" dirty="0"/>
              <a:t> button</a:t>
            </a:r>
            <a:r>
              <a:rPr lang="en-IN" sz="2000" dirty="0" smtClean="0"/>
              <a:t>.</a:t>
            </a:r>
            <a:br>
              <a:rPr lang="en-IN" sz="2000" dirty="0" smtClean="0"/>
            </a:br>
            <a:r>
              <a:rPr lang="en-IN" sz="2000" dirty="0"/>
              <a:t/>
            </a:r>
            <a:br>
              <a:rPr lang="en-IN" sz="2000" dirty="0"/>
            </a:br>
            <a:r>
              <a:rPr lang="en-IN" sz="2000" dirty="0" smtClean="0"/>
              <a:t/>
            </a:r>
            <a:br>
              <a:rPr lang="en-IN" sz="2000" dirty="0" smtClean="0"/>
            </a:br>
            <a:r>
              <a:rPr lang="en-IN" sz="2000" dirty="0"/>
              <a:t/>
            </a:r>
            <a:br>
              <a:rPr lang="en-IN" sz="2000" dirty="0"/>
            </a:br>
            <a:r>
              <a:rPr lang="en-IN" sz="2000" dirty="0" smtClean="0"/>
              <a:t/>
            </a:r>
            <a:br>
              <a:rPr lang="en-IN" sz="2000" dirty="0" smtClean="0"/>
            </a:br>
            <a:r>
              <a:rPr lang="en-IN" sz="2000" dirty="0"/>
              <a:t/>
            </a:r>
            <a:br>
              <a:rPr lang="en-IN" sz="2000" dirty="0"/>
            </a:br>
            <a:r>
              <a:rPr lang="en-IN" sz="2000" dirty="0" smtClean="0"/>
              <a:t/>
            </a:r>
            <a:br>
              <a:rPr lang="en-IN" sz="2000" dirty="0" smtClean="0"/>
            </a:br>
            <a:r>
              <a:rPr lang="en-IN" sz="2000" dirty="0"/>
              <a:t/>
            </a:r>
            <a:br>
              <a:rPr lang="en-IN" sz="2000" dirty="0"/>
            </a:br>
            <a:r>
              <a:rPr lang="en-IN" sz="2000" dirty="0" smtClean="0"/>
              <a:t/>
            </a:r>
            <a:br>
              <a:rPr lang="en-IN" sz="2000" dirty="0" smtClean="0"/>
            </a:br>
            <a:r>
              <a:rPr lang="en-IN" sz="2000" dirty="0"/>
              <a:t/>
            </a:r>
            <a:br>
              <a:rPr lang="en-IN" sz="2000" dirty="0"/>
            </a:br>
            <a:r>
              <a:rPr lang="en-IN" sz="2000" dirty="0" smtClean="0"/>
              <a:t/>
            </a:r>
            <a:br>
              <a:rPr lang="en-IN" sz="2000" dirty="0" smtClean="0"/>
            </a:br>
            <a:r>
              <a:rPr lang="en-IN" sz="2000" dirty="0"/>
              <a:t/>
            </a:r>
            <a:br>
              <a:rPr lang="en-IN" sz="2000" dirty="0"/>
            </a:br>
            <a:r>
              <a:rPr lang="en-IN" sz="2000" dirty="0" smtClean="0"/>
              <a:t/>
            </a:r>
            <a:br>
              <a:rPr lang="en-IN" sz="2000" dirty="0" smtClean="0"/>
            </a:br>
            <a:r>
              <a:rPr lang="en-IN" sz="1800" dirty="0" smtClean="0"/>
              <a:t>The </a:t>
            </a:r>
            <a:r>
              <a:rPr lang="en-IN" sz="1800" dirty="0"/>
              <a:t>success message is displayed. You will receive the acknowledgement in next 15 minutes on your registered e-mail address and mobile number. Application Reference Number (ARN) receipt is sent on your e-mail address and mobile number.</a:t>
            </a:r>
            <a:r>
              <a:rPr lang="en-US" sz="1800" dirty="0"/>
              <a:t/>
            </a:r>
            <a:br>
              <a:rPr lang="en-US" sz="1800" dirty="0"/>
            </a:br>
            <a:r>
              <a:rPr lang="en-IN" sz="1800" dirty="0"/>
              <a:t> </a:t>
            </a:r>
            <a:r>
              <a:rPr lang="en-US" sz="1800" dirty="0"/>
              <a:t/>
            </a:r>
            <a:br>
              <a:rPr lang="en-US" sz="1800" dirty="0"/>
            </a:br>
            <a:r>
              <a:rPr lang="en-IN" sz="1800" dirty="0"/>
              <a:t>Submission of application with the details is </a:t>
            </a:r>
            <a:r>
              <a:rPr lang="en-IN" sz="1800" b="1" dirty="0"/>
              <a:t>NOT</a:t>
            </a:r>
            <a:r>
              <a:rPr lang="en-IN" sz="1800" dirty="0"/>
              <a:t> completed unless DSC is </a:t>
            </a:r>
            <a:r>
              <a:rPr lang="en-IN" sz="1800" dirty="0" smtClean="0"/>
              <a:t>affixed.</a:t>
            </a:r>
            <a:endParaRPr lang="en-US" sz="1600" dirty="0"/>
          </a:p>
        </p:txBody>
      </p:sp>
      <p:pic>
        <p:nvPicPr>
          <p:cNvPr id="4" name="Content Placeholder 3" descr="http://tutorial.gst.gov.in/userguide/31.PNG"/>
          <p:cNvPicPr>
            <a:picLocks noGrp="1"/>
          </p:cNvPicPr>
          <p:nvPr>
            <p:ph idx="1"/>
          </p:nvPr>
        </p:nvPicPr>
        <p:blipFill>
          <a:blip r:embed="rId2"/>
          <a:srcRect r="24074"/>
          <a:stretch>
            <a:fillRect/>
          </a:stretch>
        </p:blipFill>
        <p:spPr bwMode="auto">
          <a:xfrm>
            <a:off x="838200" y="990600"/>
            <a:ext cx="7620000" cy="3352800"/>
          </a:xfrm>
          <a:prstGeom prst="rect">
            <a:avLst/>
          </a:prstGeom>
          <a:noFill/>
          <a:ln w="9525">
            <a:solidFill>
              <a:schemeClr val="tx2"/>
            </a:solid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172200"/>
          </a:xfrm>
          <a:ln>
            <a:solidFill>
              <a:srgbClr val="CC00CC"/>
            </a:solidFill>
          </a:ln>
        </p:spPr>
        <p:txBody>
          <a:bodyPr/>
          <a:lstStyle/>
          <a:p>
            <a:pPr lvl="1">
              <a:buNone/>
            </a:pPr>
            <a:r>
              <a:rPr lang="en-IN" sz="2400" dirty="0" smtClean="0"/>
              <a:t>The </a:t>
            </a:r>
            <a:r>
              <a:rPr lang="en-IN" sz="2400" dirty="0"/>
              <a:t>Declaration page is displayed. Select the checkbox for declaration and click the </a:t>
            </a:r>
            <a:r>
              <a:rPr lang="en-IN" sz="2400" b="1" dirty="0"/>
              <a:t>CONTINUE</a:t>
            </a:r>
            <a:r>
              <a:rPr lang="en-IN" sz="2400" dirty="0"/>
              <a:t> button.</a:t>
            </a:r>
            <a:endParaRPr lang="en-US" sz="2400" dirty="0"/>
          </a:p>
          <a:p>
            <a:endParaRPr lang="en-US" dirty="0"/>
          </a:p>
        </p:txBody>
      </p:sp>
      <p:pic>
        <p:nvPicPr>
          <p:cNvPr id="4" name="Picture 3" descr="http://tutorial.gst.gov.in/userguide/A14.png"/>
          <p:cNvPicPr/>
          <p:nvPr/>
        </p:nvPicPr>
        <p:blipFill>
          <a:blip r:embed="rId2"/>
          <a:srcRect l="7145" r="7523"/>
          <a:stretch>
            <a:fillRect/>
          </a:stretch>
        </p:blipFill>
        <p:spPr bwMode="auto">
          <a:xfrm>
            <a:off x="685800" y="1143000"/>
            <a:ext cx="7848600" cy="5257800"/>
          </a:xfrm>
          <a:prstGeom prst="rect">
            <a:avLst/>
          </a:prstGeom>
          <a:noFill/>
          <a:ln w="9525">
            <a:noFill/>
            <a:miter lim="800000"/>
            <a:headEnd/>
            <a:tailEnd/>
          </a:ln>
        </p:spPr>
      </p:pic>
      <p:sp>
        <p:nvSpPr>
          <p:cNvPr id="5" name="Oval 4"/>
          <p:cNvSpPr/>
          <p:nvPr/>
        </p:nvSpPr>
        <p:spPr>
          <a:xfrm>
            <a:off x="533400" y="2971800"/>
            <a:ext cx="11430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010400" y="3429000"/>
            <a:ext cx="16764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WordArt 2"/>
          <p:cNvSpPr>
            <a:spLocks noGrp="1" noChangeArrowheads="1" noChangeShapeType="1" noTextEdit="1"/>
          </p:cNvSpPr>
          <p:nvPr>
            <p:ph idx="1"/>
          </p:nvPr>
        </p:nvSpPr>
        <p:spPr bwMode="auto">
          <a:xfrm>
            <a:off x="1828800" y="2057400"/>
            <a:ext cx="5562600" cy="2209800"/>
          </a:xfrm>
          <a:prstGeom prst="rect">
            <a:avLst/>
          </a:prstGeom>
        </p:spPr>
        <p:txBody>
          <a:bodyPr wrap="none" fromWordArt="1">
            <a:prstTxWarp prst="textCascadeUp">
              <a:avLst>
                <a:gd name="adj" fmla="val 71297"/>
              </a:avLst>
            </a:prstTxWarp>
            <a:scene3d>
              <a:camera prst="legacyPerspectiveFront">
                <a:rot lat="20519999" lon="1080000" rev="0"/>
              </a:camera>
              <a:lightRig rig="legacyHarsh2" dir="b"/>
            </a:scene3d>
            <a:sp3d extrusionH="430200" prstMaterial="legacyMatte">
              <a:extrusionClr>
                <a:srgbClr val="FF6600"/>
              </a:extrusionClr>
            </a:sp3d>
          </a:bodyPr>
          <a:lstStyle/>
          <a:p>
            <a:pPr algn="ctr" rtl="0">
              <a:buNone/>
            </a:pPr>
            <a:r>
              <a:rPr lang="en-US" sz="3600" kern="10" spc="0" dirty="0" smtClean="0">
                <a:ln w="9525">
                  <a:round/>
                  <a:headEnd/>
                  <a:tailEnd/>
                </a:ln>
                <a:solidFill>
                  <a:srgbClr val="0070C0"/>
                </a:solidFill>
                <a:effectLst/>
                <a:latin typeface="Impact"/>
              </a:rPr>
              <a:t>Thank you  </a:t>
            </a:r>
            <a:endParaRPr lang="en-US" sz="3600" kern="10" spc="0" dirty="0">
              <a:ln w="9525">
                <a:round/>
                <a:headEnd/>
                <a:tailEnd/>
              </a:ln>
              <a:solidFill>
                <a:srgbClr val="0070C0"/>
              </a:solidFill>
              <a:effectLst/>
              <a:latin typeface="Impact"/>
            </a:endParaRPr>
          </a:p>
        </p:txBody>
      </p:sp>
      <p:sp>
        <p:nvSpPr>
          <p:cNvPr id="4" name="Title 3"/>
          <p:cNvSpPr>
            <a:spLocks noGrp="1"/>
          </p:cNvSpPr>
          <p:nvPr>
            <p:ph type="title"/>
          </p:nvPr>
        </p:nvSpPr>
        <p:spPr/>
        <p:txBody>
          <a:bodyPr/>
          <a:lstStyle/>
          <a:p>
            <a:endParaRPr lang="en-US" dirty="0"/>
          </a:p>
        </p:txBody>
      </p:sp>
      <p:sp>
        <p:nvSpPr>
          <p:cNvPr id="6" name="Title 1"/>
          <p:cNvSpPr txBox="1">
            <a:spLocks/>
          </p:cNvSpPr>
          <p:nvPr/>
        </p:nvSpPr>
        <p:spPr>
          <a:xfrm>
            <a:off x="457200" y="274638"/>
            <a:ext cx="8382000" cy="6278562"/>
          </a:xfrm>
          <a:prstGeom prst="rect">
            <a:avLst/>
          </a:prstGeom>
          <a:ln w="31750">
            <a:solidFill>
              <a:srgbClr val="CC00CC"/>
            </a:solidFill>
          </a:ln>
        </p:spPr>
        <p:txBody>
          <a:bodyPr vert="horz" lIns="91440" tIns="45720" rIns="91440" bIns="45720" rtlCol="0" anchor="t">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600" b="0" i="0" u="none" strike="noStrike" kern="1200" cap="none" spc="0" normalizeH="0" baseline="0" noProof="0" smtClean="0">
                <a:ln>
                  <a:noFill/>
                </a:ln>
                <a:solidFill>
                  <a:schemeClr val="tx1"/>
                </a:solidFill>
                <a:effectLst/>
                <a:uLnTx/>
                <a:uFillTx/>
                <a:latin typeface="+mj-lt"/>
                <a:ea typeface="+mj-ea"/>
                <a:cs typeface="+mj-cs"/>
              </a:rPr>
              <a:t/>
            </a:r>
            <a:br>
              <a:rPr kumimoji="0" lang="en-US" sz="1600" b="0" i="0" u="none" strike="noStrike" kern="1200" cap="none" spc="0" normalizeH="0" baseline="0" noProof="0" smtClean="0">
                <a:ln>
                  <a:noFill/>
                </a:ln>
                <a:solidFill>
                  <a:schemeClr val="tx1"/>
                </a:solidFill>
                <a:effectLst/>
                <a:uLnTx/>
                <a:uFillTx/>
                <a:latin typeface="+mj-lt"/>
                <a:ea typeface="+mj-ea"/>
                <a:cs typeface="+mj-cs"/>
              </a:rPr>
            </a:b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305800" cy="6248400"/>
          </a:xfrm>
          <a:ln>
            <a:solidFill>
              <a:srgbClr val="CC00CC"/>
            </a:solidFill>
          </a:ln>
        </p:spPr>
        <p:txBody>
          <a:bodyPr>
            <a:normAutofit/>
          </a:bodyPr>
          <a:lstStyle/>
          <a:p>
            <a:pPr algn="just"/>
            <a:r>
              <a:rPr lang="en-IN" dirty="0" smtClean="0"/>
              <a:t>The </a:t>
            </a:r>
            <a:r>
              <a:rPr lang="en-IN" dirty="0"/>
              <a:t>Login page is </a:t>
            </a:r>
            <a:r>
              <a:rPr lang="en-IN" dirty="0" smtClean="0"/>
              <a:t>displayed</a:t>
            </a:r>
          </a:p>
          <a:p>
            <a:pPr lvl="1" algn="just"/>
            <a:r>
              <a:rPr lang="en-IN" dirty="0" smtClean="0"/>
              <a:t>In </a:t>
            </a:r>
            <a:r>
              <a:rPr lang="en-IN" dirty="0"/>
              <a:t>the </a:t>
            </a:r>
            <a:r>
              <a:rPr lang="en-IN" b="1" dirty="0">
                <a:solidFill>
                  <a:srgbClr val="0000FF"/>
                </a:solidFill>
              </a:rPr>
              <a:t>Provisional ID</a:t>
            </a:r>
            <a:r>
              <a:rPr lang="en-IN" dirty="0"/>
              <a:t> field, type the username that you received in the e-mail, SMS or any other communication received from the State VAT Department.</a:t>
            </a:r>
            <a:endParaRPr lang="en-US" dirty="0"/>
          </a:p>
          <a:p>
            <a:pPr lvl="1" algn="just"/>
            <a:r>
              <a:rPr lang="en-IN" dirty="0" smtClean="0"/>
              <a:t>In </a:t>
            </a:r>
            <a:r>
              <a:rPr lang="en-IN" dirty="0"/>
              <a:t>the </a:t>
            </a:r>
            <a:r>
              <a:rPr lang="en-IN" b="1" dirty="0">
                <a:solidFill>
                  <a:srgbClr val="0000FF"/>
                </a:solidFill>
              </a:rPr>
              <a:t>Password</a:t>
            </a:r>
            <a:r>
              <a:rPr lang="en-IN" dirty="0"/>
              <a:t> field, type the password that you received in the e-mail, SMS or any other communication received from the State VAT Department.</a:t>
            </a:r>
            <a:endParaRPr lang="en-US" dirty="0"/>
          </a:p>
          <a:p>
            <a:pPr lvl="1" algn="just"/>
            <a:r>
              <a:rPr lang="en-IN" dirty="0" smtClean="0"/>
              <a:t>In </a:t>
            </a:r>
            <a:r>
              <a:rPr lang="en-IN" dirty="0"/>
              <a:t>the </a:t>
            </a:r>
            <a:r>
              <a:rPr lang="en-IN" b="1" dirty="0">
                <a:solidFill>
                  <a:srgbClr val="0000FF"/>
                </a:solidFill>
              </a:rPr>
              <a:t>Type the characters you see in the image below</a:t>
            </a:r>
            <a:r>
              <a:rPr lang="en-IN" dirty="0"/>
              <a:t> field, type the </a:t>
            </a:r>
            <a:r>
              <a:rPr lang="en-IN" dirty="0" err="1"/>
              <a:t>captcha</a:t>
            </a:r>
            <a:r>
              <a:rPr lang="en-IN" dirty="0"/>
              <a:t> text as shown in the screen.</a:t>
            </a:r>
            <a:endParaRPr lang="en-US" dirty="0"/>
          </a:p>
          <a:p>
            <a:pPr algn="just"/>
            <a:r>
              <a:rPr lang="en-IN" dirty="0" smtClean="0"/>
              <a:t>Click </a:t>
            </a:r>
            <a:r>
              <a:rPr lang="en-IN" dirty="0"/>
              <a:t>the </a:t>
            </a:r>
            <a:r>
              <a:rPr lang="en-IN" b="1" dirty="0">
                <a:solidFill>
                  <a:srgbClr val="0000FF"/>
                </a:solidFill>
              </a:rPr>
              <a:t>LOGIN</a:t>
            </a:r>
            <a:r>
              <a:rPr lang="en-IN" dirty="0"/>
              <a:t> button</a:t>
            </a:r>
            <a:r>
              <a:rPr lang="en-IN" dirty="0" smtClean="0"/>
              <a:t>.</a:t>
            </a:r>
            <a:r>
              <a:rPr lang="en-IN" dirty="0"/>
              <a:t> </a:t>
            </a:r>
            <a:endParaRPr lang="en-US" dirty="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457200" y="304800"/>
            <a:ext cx="8229600" cy="6172200"/>
          </a:xfrm>
          <a:prstGeom prst="rect">
            <a:avLst/>
          </a:prstGeom>
          <a:ln>
            <a:solidFill>
              <a:srgbClr val="CC00CC"/>
            </a:solidFill>
          </a:ln>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4" name="Content Placeholder 3" descr="http://tutorial.gst.gov.in/userguide/55.png"/>
          <p:cNvPicPr>
            <a:picLocks noGrp="1"/>
          </p:cNvPicPr>
          <p:nvPr>
            <p:ph idx="1"/>
          </p:nvPr>
        </p:nvPicPr>
        <p:blipFill>
          <a:blip r:embed="rId2"/>
          <a:srcRect l="11469" r="31009" b="6940"/>
          <a:stretch>
            <a:fillRect/>
          </a:stretch>
        </p:blipFill>
        <p:spPr bwMode="auto">
          <a:xfrm>
            <a:off x="990600" y="914400"/>
            <a:ext cx="7315200" cy="5181601"/>
          </a:xfrm>
          <a:prstGeom prst="rect">
            <a:avLst/>
          </a:prstGeom>
          <a:noFill/>
          <a:ln w="9525">
            <a:solidFill>
              <a:schemeClr val="tx2"/>
            </a:solidFill>
            <a:miter lim="800000"/>
            <a:headEnd/>
            <a:tailEnd/>
          </a:ln>
        </p:spPr>
      </p:pic>
      <p:sp>
        <p:nvSpPr>
          <p:cNvPr id="5" name="Right Arrow Callout 4"/>
          <p:cNvSpPr/>
          <p:nvPr/>
        </p:nvSpPr>
        <p:spPr>
          <a:xfrm>
            <a:off x="838200" y="2819400"/>
            <a:ext cx="2819400" cy="381000"/>
          </a:xfrm>
          <a:prstGeom prst="rightArrowCallout">
            <a:avLst/>
          </a:prstGeom>
          <a:no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b="1" dirty="0" smtClean="0">
                <a:solidFill>
                  <a:srgbClr val="FF0000"/>
                </a:solidFill>
              </a:rPr>
              <a:t>Enter </a:t>
            </a:r>
            <a:r>
              <a:rPr lang="en-IN" sz="1400" b="1" dirty="0" smtClean="0">
                <a:solidFill>
                  <a:srgbClr val="0000FF"/>
                </a:solidFill>
              </a:rPr>
              <a:t>Provisional ID</a:t>
            </a:r>
            <a:endParaRPr lang="en-US" sz="1400" b="1" dirty="0">
              <a:solidFill>
                <a:srgbClr val="0000FF"/>
              </a:solidFill>
            </a:endParaRPr>
          </a:p>
        </p:txBody>
      </p:sp>
      <p:sp>
        <p:nvSpPr>
          <p:cNvPr id="6" name="Right Arrow Callout 5"/>
          <p:cNvSpPr/>
          <p:nvPr/>
        </p:nvSpPr>
        <p:spPr>
          <a:xfrm>
            <a:off x="838200" y="3276600"/>
            <a:ext cx="2819400" cy="381000"/>
          </a:xfrm>
          <a:prstGeom prst="rightArrowCallout">
            <a:avLst/>
          </a:prstGeom>
          <a:no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b="1" dirty="0" smtClean="0">
                <a:solidFill>
                  <a:srgbClr val="FF0000"/>
                </a:solidFill>
              </a:rPr>
              <a:t>Enter </a:t>
            </a:r>
            <a:r>
              <a:rPr lang="en-IN" sz="1400" b="1" dirty="0" smtClean="0">
                <a:solidFill>
                  <a:srgbClr val="0000FF"/>
                </a:solidFill>
              </a:rPr>
              <a:t>PASSWORD</a:t>
            </a:r>
            <a:endParaRPr lang="en-US" sz="1400" b="1" dirty="0">
              <a:solidFill>
                <a:srgbClr val="0000FF"/>
              </a:solidFill>
            </a:endParaRPr>
          </a:p>
        </p:txBody>
      </p:sp>
      <p:sp>
        <p:nvSpPr>
          <p:cNvPr id="7" name="Right Arrow Callout 6"/>
          <p:cNvSpPr/>
          <p:nvPr/>
        </p:nvSpPr>
        <p:spPr>
          <a:xfrm>
            <a:off x="838200" y="3810000"/>
            <a:ext cx="2819400" cy="533400"/>
          </a:xfrm>
          <a:prstGeom prst="rightArrowCallout">
            <a:avLst/>
          </a:prstGeom>
          <a:no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b="1" dirty="0" smtClean="0">
                <a:solidFill>
                  <a:srgbClr val="FF0000"/>
                </a:solidFill>
              </a:rPr>
              <a:t>Enter </a:t>
            </a:r>
            <a:r>
              <a:rPr lang="en-IN" sz="1400" b="1" dirty="0" smtClean="0">
                <a:solidFill>
                  <a:srgbClr val="0000FF"/>
                </a:solidFill>
              </a:rPr>
              <a:t>CAPCHA</a:t>
            </a:r>
            <a:r>
              <a:rPr lang="en-IN" sz="1400" b="1" dirty="0" smtClean="0">
                <a:solidFill>
                  <a:srgbClr val="FF0000"/>
                </a:solidFill>
              </a:rPr>
              <a:t> as below</a:t>
            </a:r>
            <a:endParaRPr lang="en-US" sz="1400" b="1" dirty="0">
              <a:solidFill>
                <a:srgbClr val="FF0000"/>
              </a:solidFill>
            </a:endParaRPr>
          </a:p>
        </p:txBody>
      </p:sp>
      <p:sp>
        <p:nvSpPr>
          <p:cNvPr id="8" name="Right Arrow Callout 7"/>
          <p:cNvSpPr/>
          <p:nvPr/>
        </p:nvSpPr>
        <p:spPr>
          <a:xfrm>
            <a:off x="838200" y="4800600"/>
            <a:ext cx="2819400" cy="457200"/>
          </a:xfrm>
          <a:prstGeom prst="rightArrowCallout">
            <a:avLst/>
          </a:prstGeom>
          <a:no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b="1" dirty="0" smtClean="0">
                <a:solidFill>
                  <a:srgbClr val="FF0000"/>
                </a:solidFill>
              </a:rPr>
              <a:t>Press </a:t>
            </a:r>
            <a:r>
              <a:rPr lang="en-IN" b="1" dirty="0" smtClean="0">
                <a:solidFill>
                  <a:srgbClr val="0000FF"/>
                </a:solidFill>
              </a:rPr>
              <a:t>LOGIN</a:t>
            </a:r>
            <a:r>
              <a:rPr lang="en-IN" b="1" dirty="0" smtClean="0">
                <a:solidFill>
                  <a:srgbClr val="FF0000"/>
                </a:solidFill>
              </a:rPr>
              <a:t> </a:t>
            </a:r>
            <a:endParaRPr lang="en-US" sz="12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0-#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0-#ppt_w/2"/>
                                          </p:val>
                                        </p:tav>
                                        <p:tav tm="100000">
                                          <p:val>
                                            <p:strVal val="#ppt_x"/>
                                          </p:val>
                                        </p:tav>
                                      </p:tavLst>
                                    </p:anim>
                                    <p:anim calcmode="lin" valueType="num">
                                      <p:cBhvr additive="base">
                                        <p:cTn id="23"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172200"/>
          </a:xfrm>
          <a:ln>
            <a:solidFill>
              <a:srgbClr val="CC00CC"/>
            </a:solidFill>
          </a:ln>
        </p:spPr>
        <p:txBody>
          <a:bodyPr>
            <a:normAutofit fontScale="92500" lnSpcReduction="20000"/>
          </a:bodyPr>
          <a:lstStyle/>
          <a:p>
            <a:endParaRPr lang="en-IN" dirty="0" smtClean="0"/>
          </a:p>
          <a:p>
            <a:r>
              <a:rPr lang="en-IN" dirty="0" smtClean="0"/>
              <a:t>The </a:t>
            </a:r>
            <a:r>
              <a:rPr lang="en-IN" dirty="0"/>
              <a:t>Provisional ID Verification page is displayed</a:t>
            </a:r>
            <a:r>
              <a:rPr lang="en-IN" dirty="0" smtClean="0"/>
              <a:t>.</a:t>
            </a:r>
          </a:p>
          <a:p>
            <a:pPr lvl="1"/>
            <a:r>
              <a:rPr lang="en-IN" dirty="0" smtClean="0"/>
              <a:t> </a:t>
            </a:r>
            <a:r>
              <a:rPr lang="en-IN" dirty="0"/>
              <a:t>In the</a:t>
            </a:r>
            <a:r>
              <a:rPr lang="en-IN" dirty="0">
                <a:solidFill>
                  <a:srgbClr val="0000FF"/>
                </a:solidFill>
              </a:rPr>
              <a:t> </a:t>
            </a:r>
            <a:r>
              <a:rPr lang="en-IN" b="1" dirty="0">
                <a:solidFill>
                  <a:srgbClr val="0000FF"/>
                </a:solidFill>
              </a:rPr>
              <a:t>E-mail Address</a:t>
            </a:r>
            <a:r>
              <a:rPr lang="en-IN" dirty="0"/>
              <a:t> field, enter your e-mail address.</a:t>
            </a:r>
            <a:endParaRPr lang="en-US" dirty="0"/>
          </a:p>
          <a:p>
            <a:pPr lvl="1"/>
            <a:r>
              <a:rPr lang="en-IN" dirty="0" smtClean="0"/>
              <a:t> In </a:t>
            </a:r>
            <a:r>
              <a:rPr lang="en-IN" dirty="0"/>
              <a:t>the </a:t>
            </a:r>
            <a:r>
              <a:rPr lang="en-IN" b="1" dirty="0">
                <a:solidFill>
                  <a:srgbClr val="0000FF"/>
                </a:solidFill>
              </a:rPr>
              <a:t>Mobile Number</a:t>
            </a:r>
            <a:r>
              <a:rPr lang="en-IN" dirty="0"/>
              <a:t> field, enter your valid Indian mobile number.</a:t>
            </a:r>
            <a:endParaRPr lang="en-US" dirty="0"/>
          </a:p>
          <a:p>
            <a:pPr>
              <a:buNone/>
            </a:pPr>
            <a:endParaRPr lang="en-IN" b="1" dirty="0" smtClean="0"/>
          </a:p>
          <a:p>
            <a:r>
              <a:rPr lang="en-IN" b="1" u="sng" dirty="0" smtClean="0">
                <a:solidFill>
                  <a:srgbClr val="0000FF"/>
                </a:solidFill>
              </a:rPr>
              <a:t>Note</a:t>
            </a:r>
            <a:r>
              <a:rPr lang="en-IN" u="sng" dirty="0">
                <a:solidFill>
                  <a:srgbClr val="0000FF"/>
                </a:solidFill>
              </a:rPr>
              <a:t>:</a:t>
            </a:r>
            <a:endParaRPr lang="en-US" u="sng" dirty="0">
              <a:solidFill>
                <a:srgbClr val="0000FF"/>
              </a:solidFill>
            </a:endParaRPr>
          </a:p>
          <a:p>
            <a:pPr lvl="1"/>
            <a:r>
              <a:rPr lang="en-IN" sz="2100" dirty="0"/>
              <a:t>Enter your own e-mail address and mobile number if you are the Primary Authorized Signatory. </a:t>
            </a:r>
            <a:endParaRPr lang="en-IN" sz="2100" dirty="0" smtClean="0"/>
          </a:p>
          <a:p>
            <a:pPr lvl="1"/>
            <a:r>
              <a:rPr lang="en-IN" sz="2100" b="1" i="1" dirty="0" smtClean="0">
                <a:solidFill>
                  <a:srgbClr val="FF0000"/>
                </a:solidFill>
              </a:rPr>
              <a:t>All </a:t>
            </a:r>
            <a:r>
              <a:rPr lang="en-IN" sz="2100" b="1" i="1" dirty="0">
                <a:solidFill>
                  <a:srgbClr val="FF0000"/>
                </a:solidFill>
              </a:rPr>
              <a:t>future correspondences from the GST Common Portal will be sent on this registered e-mail address and mobile number only.</a:t>
            </a:r>
            <a:endParaRPr lang="en-US" sz="2100" b="1" i="1" dirty="0">
              <a:solidFill>
                <a:srgbClr val="FF0000"/>
              </a:solidFill>
            </a:endParaRPr>
          </a:p>
          <a:p>
            <a:pPr lvl="1"/>
            <a:r>
              <a:rPr lang="en-IN" sz="2100" dirty="0"/>
              <a:t>E-mail address and mobile number cannot be changed till 01/04/2017.</a:t>
            </a:r>
            <a:endParaRPr lang="en-US" sz="2100" dirty="0"/>
          </a:p>
          <a:p>
            <a:pPr lvl="1"/>
            <a:r>
              <a:rPr lang="en-IN" sz="2100" dirty="0"/>
              <a:t>Any change in the registered e-mail address and mobile number can be done through the amendment process after 01/04/2017 as specified in the GST Act</a:t>
            </a:r>
            <a:r>
              <a:rPr lang="en-IN" dirty="0"/>
              <a:t>.</a:t>
            </a:r>
            <a:endParaRPr lang="en-US" dirty="0"/>
          </a:p>
          <a:p>
            <a:endParaRPr lang="en-US" dirty="0"/>
          </a:p>
          <a:p>
            <a:r>
              <a:rPr lang="en-IN" dirty="0" smtClean="0"/>
              <a:t>Click </a:t>
            </a:r>
            <a:r>
              <a:rPr lang="en-IN" dirty="0"/>
              <a:t>the </a:t>
            </a:r>
            <a:r>
              <a:rPr lang="en-IN" b="1" dirty="0">
                <a:solidFill>
                  <a:srgbClr val="0000FF"/>
                </a:solidFill>
              </a:rPr>
              <a:t>CONTINUE</a:t>
            </a:r>
            <a:r>
              <a:rPr lang="en-IN" dirty="0"/>
              <a:t> button</a:t>
            </a:r>
            <a:r>
              <a:rPr lang="en-IN" dirty="0" smtClean="0"/>
              <a:t>.</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676400" y="685800"/>
            <a:ext cx="7162800" cy="5562600"/>
            <a:chOff x="1676400" y="685800"/>
            <a:chExt cx="7162800" cy="5562600"/>
          </a:xfrm>
        </p:grpSpPr>
        <p:pic>
          <p:nvPicPr>
            <p:cNvPr id="6" name="Picture 5" descr="http://tutorial.gst.gov.in/userguide/78.png"/>
            <p:cNvPicPr/>
            <p:nvPr/>
          </p:nvPicPr>
          <p:blipFill>
            <a:blip r:embed="rId2"/>
            <a:srcRect l="26565" t="20996" r="27328"/>
            <a:stretch>
              <a:fillRect/>
            </a:stretch>
          </p:blipFill>
          <p:spPr bwMode="auto">
            <a:xfrm>
              <a:off x="1676400" y="1600200"/>
              <a:ext cx="7162800" cy="4648200"/>
            </a:xfrm>
            <a:prstGeom prst="rect">
              <a:avLst/>
            </a:prstGeom>
            <a:noFill/>
            <a:ln w="9525">
              <a:solidFill>
                <a:schemeClr val="tx2"/>
              </a:solidFill>
              <a:miter lim="800000"/>
              <a:headEnd/>
              <a:tailEnd/>
            </a:ln>
          </p:spPr>
        </p:pic>
        <p:pic>
          <p:nvPicPr>
            <p:cNvPr id="12" name="Picture 11" descr="http://tutorial.gst.gov.in/userguide/79.png"/>
            <p:cNvPicPr/>
            <p:nvPr/>
          </p:nvPicPr>
          <p:blipFill>
            <a:blip r:embed="rId3"/>
            <a:srcRect l="10882" t="7512" r="58349" b="79343"/>
            <a:stretch>
              <a:fillRect/>
            </a:stretch>
          </p:blipFill>
          <p:spPr bwMode="auto">
            <a:xfrm>
              <a:off x="1676400" y="685800"/>
              <a:ext cx="7162800" cy="990600"/>
            </a:xfrm>
            <a:prstGeom prst="rect">
              <a:avLst/>
            </a:prstGeom>
            <a:noFill/>
            <a:ln w="9525">
              <a:noFill/>
              <a:miter lim="800000"/>
              <a:headEnd/>
              <a:tailEnd/>
            </a:ln>
          </p:spPr>
        </p:pic>
      </p:grpSp>
      <p:sp>
        <p:nvSpPr>
          <p:cNvPr id="3" name="Content Placeholder 2"/>
          <p:cNvSpPr>
            <a:spLocks noGrp="1"/>
          </p:cNvSpPr>
          <p:nvPr>
            <p:ph idx="1"/>
          </p:nvPr>
        </p:nvSpPr>
        <p:spPr>
          <a:xfrm>
            <a:off x="457200" y="228600"/>
            <a:ext cx="8382000" cy="6400800"/>
          </a:xfrm>
          <a:ln>
            <a:solidFill>
              <a:srgbClr val="FF0000"/>
            </a:solidFill>
          </a:ln>
        </p:spPr>
        <p:txBody>
          <a:bodyPr/>
          <a:lstStyle/>
          <a:p>
            <a:pPr>
              <a:buNone/>
            </a:pPr>
            <a:endParaRPr lang="en-US" dirty="0"/>
          </a:p>
        </p:txBody>
      </p:sp>
      <p:sp>
        <p:nvSpPr>
          <p:cNvPr id="9" name="Right Arrow Callout 8"/>
          <p:cNvSpPr/>
          <p:nvPr/>
        </p:nvSpPr>
        <p:spPr>
          <a:xfrm>
            <a:off x="533400" y="4191000"/>
            <a:ext cx="2057400" cy="270804"/>
          </a:xfrm>
          <a:prstGeom prst="rightArrowCallout">
            <a:avLst>
              <a:gd name="adj1" fmla="val 0"/>
              <a:gd name="adj2" fmla="val 22154"/>
              <a:gd name="adj3" fmla="val 43461"/>
              <a:gd name="adj4" fmla="val 88445"/>
            </a:avLst>
          </a:prstGeom>
          <a:no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b="1" dirty="0" smtClean="0">
                <a:solidFill>
                  <a:schemeClr val="tx1"/>
                </a:solidFill>
              </a:rPr>
              <a:t>Enter </a:t>
            </a:r>
            <a:r>
              <a:rPr lang="en-IN" sz="1400" b="1" dirty="0" smtClean="0">
                <a:solidFill>
                  <a:srgbClr val="FF0000"/>
                </a:solidFill>
              </a:rPr>
              <a:t>Email Address</a:t>
            </a:r>
            <a:endParaRPr lang="en-US" sz="1400" b="1" dirty="0">
              <a:solidFill>
                <a:srgbClr val="FF0000"/>
              </a:solidFill>
            </a:endParaRPr>
          </a:p>
        </p:txBody>
      </p:sp>
      <p:sp>
        <p:nvSpPr>
          <p:cNvPr id="10" name="Right Arrow Callout 9"/>
          <p:cNvSpPr/>
          <p:nvPr/>
        </p:nvSpPr>
        <p:spPr>
          <a:xfrm>
            <a:off x="457200" y="4800600"/>
            <a:ext cx="2057400" cy="284872"/>
          </a:xfrm>
          <a:prstGeom prst="rightArrowCallout">
            <a:avLst>
              <a:gd name="adj1" fmla="val 0"/>
              <a:gd name="adj2" fmla="val 22154"/>
              <a:gd name="adj3" fmla="val 43461"/>
              <a:gd name="adj4" fmla="val 88445"/>
            </a:avLst>
          </a:prstGeom>
          <a:no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b="1" dirty="0" smtClean="0">
                <a:solidFill>
                  <a:schemeClr val="tx1"/>
                </a:solidFill>
              </a:rPr>
              <a:t>Enter </a:t>
            </a:r>
            <a:r>
              <a:rPr lang="en-IN" sz="1400" b="1" dirty="0" smtClean="0">
                <a:solidFill>
                  <a:srgbClr val="FF0000"/>
                </a:solidFill>
              </a:rPr>
              <a:t>Mobile Number</a:t>
            </a:r>
            <a:endParaRPr lang="en-US" sz="1400" b="1" dirty="0">
              <a:solidFill>
                <a:srgbClr val="FF0000"/>
              </a:solidFill>
            </a:endParaRPr>
          </a:p>
        </p:txBody>
      </p:sp>
      <p:sp>
        <p:nvSpPr>
          <p:cNvPr id="11" name="Right Arrow Callout 10"/>
          <p:cNvSpPr/>
          <p:nvPr/>
        </p:nvSpPr>
        <p:spPr>
          <a:xfrm>
            <a:off x="457200" y="5334000"/>
            <a:ext cx="2057400" cy="270804"/>
          </a:xfrm>
          <a:prstGeom prst="rightArrowCallout">
            <a:avLst>
              <a:gd name="adj1" fmla="val 0"/>
              <a:gd name="adj2" fmla="val 22154"/>
              <a:gd name="adj3" fmla="val 43461"/>
              <a:gd name="adj4" fmla="val 88445"/>
            </a:avLst>
          </a:prstGeom>
          <a:no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b="1" dirty="0" smtClean="0">
                <a:solidFill>
                  <a:schemeClr val="tx1"/>
                </a:solidFill>
              </a:rPr>
              <a:t>Press </a:t>
            </a:r>
            <a:r>
              <a:rPr lang="en-IN" sz="1400" b="1" dirty="0" smtClean="0">
                <a:solidFill>
                  <a:srgbClr val="FF0000"/>
                </a:solidFill>
              </a:rPr>
              <a:t>CONTINUE</a:t>
            </a:r>
            <a:endParaRPr lang="en-US" sz="14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791200"/>
          </a:xfrm>
        </p:spPr>
        <p:txBody>
          <a:bodyPr>
            <a:normAutofit lnSpcReduction="10000"/>
          </a:bodyPr>
          <a:lstStyle/>
          <a:p>
            <a:r>
              <a:rPr lang="en-IN" sz="2400" dirty="0" smtClean="0"/>
              <a:t>Two One Time Passwords (OTPs) will be sent to your e-mail address and mobile number you just mentioned. </a:t>
            </a:r>
          </a:p>
          <a:p>
            <a:r>
              <a:rPr lang="en-IN" sz="2400" dirty="0" smtClean="0"/>
              <a:t>Both OTPs are required for the verification.</a:t>
            </a:r>
            <a:endParaRPr lang="en-US" sz="2400" dirty="0" smtClean="0"/>
          </a:p>
          <a:p>
            <a:r>
              <a:rPr lang="en-IN" sz="2400" b="1" u="sng" dirty="0" smtClean="0">
                <a:solidFill>
                  <a:srgbClr val="0000FF"/>
                </a:solidFill>
              </a:rPr>
              <a:t>Note</a:t>
            </a:r>
            <a:r>
              <a:rPr lang="en-IN" sz="2400" u="sng" dirty="0" smtClean="0">
                <a:solidFill>
                  <a:srgbClr val="0000FF"/>
                </a:solidFill>
              </a:rPr>
              <a:t>:</a:t>
            </a:r>
            <a:endParaRPr lang="en-US" sz="2400" u="sng" dirty="0" smtClean="0">
              <a:solidFill>
                <a:srgbClr val="0000FF"/>
              </a:solidFill>
            </a:endParaRPr>
          </a:p>
          <a:p>
            <a:pPr lvl="1"/>
            <a:r>
              <a:rPr lang="en-IN" sz="2400" dirty="0" smtClean="0"/>
              <a:t>You must have received two different OTPs. </a:t>
            </a:r>
          </a:p>
          <a:p>
            <a:pPr lvl="1"/>
            <a:r>
              <a:rPr lang="en-IN" sz="2400" dirty="0" smtClean="0"/>
              <a:t>Do not share these OTPs with anyone. </a:t>
            </a:r>
          </a:p>
          <a:p>
            <a:pPr lvl="1"/>
            <a:r>
              <a:rPr lang="en-IN" sz="2400" dirty="0" smtClean="0"/>
              <a:t>Check your e-mail address and note your e-mail OTP. </a:t>
            </a:r>
          </a:p>
          <a:p>
            <a:pPr lvl="1"/>
            <a:r>
              <a:rPr lang="en-IN" sz="2400" dirty="0" smtClean="0"/>
              <a:t>Also check text message sent on your mobile phone and note your mobile OTP.</a:t>
            </a:r>
            <a:endParaRPr lang="en-US" sz="2400" dirty="0" smtClean="0"/>
          </a:p>
          <a:p>
            <a:r>
              <a:rPr lang="en-IN" sz="2400" dirty="0" smtClean="0"/>
              <a:t>The OTP Verification page is displayed. </a:t>
            </a:r>
          </a:p>
          <a:p>
            <a:pPr lvl="1"/>
            <a:r>
              <a:rPr lang="en-IN" sz="2400" dirty="0" smtClean="0"/>
              <a:t>In the</a:t>
            </a:r>
            <a:r>
              <a:rPr lang="en-IN" sz="2400" dirty="0" smtClean="0">
                <a:solidFill>
                  <a:srgbClr val="0000FF"/>
                </a:solidFill>
              </a:rPr>
              <a:t> </a:t>
            </a:r>
            <a:r>
              <a:rPr lang="en-IN" sz="2400" b="1" dirty="0" smtClean="0">
                <a:solidFill>
                  <a:srgbClr val="0000FF"/>
                </a:solidFill>
              </a:rPr>
              <a:t>Email OTP</a:t>
            </a:r>
            <a:r>
              <a:rPr lang="en-IN" sz="2400" dirty="0" smtClean="0"/>
              <a:t> field, enter the OTP you received in your e-mail address.</a:t>
            </a:r>
            <a:endParaRPr lang="en-US" sz="2400" dirty="0" smtClean="0"/>
          </a:p>
          <a:p>
            <a:pPr lvl="1"/>
            <a:r>
              <a:rPr lang="en-IN" sz="2400" dirty="0" smtClean="0"/>
              <a:t>In the</a:t>
            </a:r>
            <a:r>
              <a:rPr lang="en-IN" sz="2400" dirty="0" smtClean="0">
                <a:solidFill>
                  <a:srgbClr val="0000FF"/>
                </a:solidFill>
              </a:rPr>
              <a:t> </a:t>
            </a:r>
            <a:r>
              <a:rPr lang="en-IN" sz="2400" b="1" dirty="0" smtClean="0">
                <a:solidFill>
                  <a:srgbClr val="0000FF"/>
                </a:solidFill>
              </a:rPr>
              <a:t>Mobile OTP</a:t>
            </a:r>
            <a:r>
              <a:rPr lang="en-IN" sz="2400" dirty="0" smtClean="0"/>
              <a:t> field, enter the OTP you received on your mobile phone.</a:t>
            </a:r>
            <a:endParaRPr lang="en-US" sz="2900" dirty="0" smtClean="0"/>
          </a:p>
          <a:p>
            <a:endParaRPr lang="en-US" dirty="0"/>
          </a:p>
        </p:txBody>
      </p:sp>
      <p:sp>
        <p:nvSpPr>
          <p:cNvPr id="4" name="Content Placeholder 2"/>
          <p:cNvSpPr txBox="1">
            <a:spLocks/>
          </p:cNvSpPr>
          <p:nvPr/>
        </p:nvSpPr>
        <p:spPr>
          <a:xfrm>
            <a:off x="457200" y="304800"/>
            <a:ext cx="8229600" cy="6172200"/>
          </a:xfrm>
          <a:prstGeom prst="rect">
            <a:avLst/>
          </a:prstGeom>
          <a:ln>
            <a:solidFill>
              <a:srgbClr val="CC00CC"/>
            </a:solidFill>
          </a:ln>
        </p:spPr>
        <p:txBody>
          <a:bodyPr vert="horz" lIns="91440" tIns="45720" rIns="91440" bIns="45720" rtlCol="0">
            <a:normAutofit/>
          </a:bodyPr>
          <a:lstStyle/>
          <a:p>
            <a:pPr marL="742950" marR="0" lvl="1" indent="-28575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458200" cy="6248400"/>
          </a:xfrm>
          <a:ln>
            <a:solidFill>
              <a:srgbClr val="CC00CC"/>
            </a:solidFill>
          </a:ln>
        </p:spPr>
        <p:txBody>
          <a:bodyPr/>
          <a:lstStyle/>
          <a:p>
            <a:pPr>
              <a:buNone/>
            </a:pPr>
            <a:r>
              <a:rPr lang="en-IN" sz="2400" b="1" u="sng" dirty="0" smtClean="0">
                <a:solidFill>
                  <a:srgbClr val="FF0000"/>
                </a:solidFill>
              </a:rPr>
              <a:t>Note</a:t>
            </a:r>
            <a:r>
              <a:rPr lang="en-IN" sz="2400" b="1" u="sng" dirty="0">
                <a:solidFill>
                  <a:srgbClr val="FF0000"/>
                </a:solidFill>
              </a:rPr>
              <a:t>:</a:t>
            </a:r>
            <a:endParaRPr lang="en-US" sz="2400" b="1" u="sng" dirty="0">
              <a:solidFill>
                <a:srgbClr val="FF0000"/>
              </a:solidFill>
            </a:endParaRPr>
          </a:p>
          <a:p>
            <a:pPr algn="just"/>
            <a:r>
              <a:rPr lang="en-IN" sz="2400" dirty="0"/>
              <a:t>In</a:t>
            </a:r>
            <a:r>
              <a:rPr lang="en-IN" sz="2800" dirty="0"/>
              <a:t> </a:t>
            </a:r>
            <a:r>
              <a:rPr lang="en-IN" sz="2400" dirty="0"/>
              <a:t>case you have not received the OTP, click the</a:t>
            </a:r>
            <a:r>
              <a:rPr lang="en-IN" sz="2400" dirty="0">
                <a:solidFill>
                  <a:srgbClr val="0000FF"/>
                </a:solidFill>
              </a:rPr>
              <a:t> </a:t>
            </a:r>
            <a:r>
              <a:rPr lang="en-IN" sz="2400" b="1" dirty="0">
                <a:solidFill>
                  <a:srgbClr val="0000FF"/>
                </a:solidFill>
              </a:rPr>
              <a:t>RESEND OTP</a:t>
            </a:r>
            <a:r>
              <a:rPr lang="en-IN" sz="2400" dirty="0"/>
              <a:t> button to resend the OTP to your e-mail address and mobile number. Both new OTPs have to be used for the verification. The validity period of OTP is 10 minutes.</a:t>
            </a:r>
            <a:endParaRPr lang="en-US" sz="2000" dirty="0"/>
          </a:p>
          <a:p>
            <a:r>
              <a:rPr lang="en-IN" sz="2400" dirty="0" smtClean="0"/>
              <a:t>Click </a:t>
            </a:r>
            <a:r>
              <a:rPr lang="en-IN" sz="2400" dirty="0"/>
              <a:t>the</a:t>
            </a:r>
            <a:r>
              <a:rPr lang="en-IN" sz="2400" dirty="0">
                <a:solidFill>
                  <a:srgbClr val="0000FF"/>
                </a:solidFill>
              </a:rPr>
              <a:t> </a:t>
            </a:r>
            <a:r>
              <a:rPr lang="en-IN" sz="2400" b="1" dirty="0">
                <a:solidFill>
                  <a:srgbClr val="0000FF"/>
                </a:solidFill>
              </a:rPr>
              <a:t>CONTINUE</a:t>
            </a:r>
            <a:r>
              <a:rPr lang="en-IN" sz="2400" dirty="0"/>
              <a:t> button</a:t>
            </a:r>
            <a:r>
              <a:rPr lang="en-IN" sz="2400" dirty="0" smtClean="0"/>
              <a:t>.</a:t>
            </a:r>
          </a:p>
        </p:txBody>
      </p:sp>
      <p:pic>
        <p:nvPicPr>
          <p:cNvPr id="6" name="Picture 5" descr="http://tutorial.gst.gov.in/userguide/79.png"/>
          <p:cNvPicPr/>
          <p:nvPr/>
        </p:nvPicPr>
        <p:blipFill>
          <a:blip r:embed="rId2"/>
          <a:srcRect l="26079" t="23474" r="27767" b="8318"/>
          <a:stretch>
            <a:fillRect/>
          </a:stretch>
        </p:blipFill>
        <p:spPr bwMode="auto">
          <a:xfrm>
            <a:off x="1828800" y="2743200"/>
            <a:ext cx="6096000" cy="3429000"/>
          </a:xfrm>
          <a:prstGeom prst="rect">
            <a:avLst/>
          </a:prstGeom>
          <a:noFill/>
          <a:ln w="9525">
            <a:solidFill>
              <a:schemeClr val="tx1"/>
            </a:solidFill>
            <a:miter lim="800000"/>
            <a:headEnd/>
            <a:tailEnd/>
          </a:ln>
        </p:spPr>
      </p:pic>
      <p:sp>
        <p:nvSpPr>
          <p:cNvPr id="9" name="Right Arrow Callout 8"/>
          <p:cNvSpPr/>
          <p:nvPr/>
        </p:nvSpPr>
        <p:spPr>
          <a:xfrm>
            <a:off x="609600" y="4724400"/>
            <a:ext cx="2057400" cy="270804"/>
          </a:xfrm>
          <a:prstGeom prst="rightArrowCallout">
            <a:avLst>
              <a:gd name="adj1" fmla="val 0"/>
              <a:gd name="adj2" fmla="val 22154"/>
              <a:gd name="adj3" fmla="val 43461"/>
              <a:gd name="adj4" fmla="val 88445"/>
            </a:avLst>
          </a:prstGeom>
          <a:no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b="1" dirty="0" smtClean="0">
                <a:solidFill>
                  <a:schemeClr val="tx1"/>
                </a:solidFill>
              </a:rPr>
              <a:t>Enter </a:t>
            </a:r>
            <a:r>
              <a:rPr lang="en-IN" sz="1400" b="1" dirty="0" smtClean="0">
                <a:solidFill>
                  <a:srgbClr val="FF0000"/>
                </a:solidFill>
              </a:rPr>
              <a:t>Email OTP</a:t>
            </a:r>
            <a:endParaRPr lang="en-US" sz="1400" b="1" dirty="0">
              <a:solidFill>
                <a:srgbClr val="FF0000"/>
              </a:solidFill>
            </a:endParaRPr>
          </a:p>
        </p:txBody>
      </p:sp>
      <p:sp>
        <p:nvSpPr>
          <p:cNvPr id="10" name="Right Arrow Callout 9"/>
          <p:cNvSpPr/>
          <p:nvPr/>
        </p:nvSpPr>
        <p:spPr>
          <a:xfrm>
            <a:off x="609600" y="5257800"/>
            <a:ext cx="2057400" cy="284872"/>
          </a:xfrm>
          <a:prstGeom prst="rightArrowCallout">
            <a:avLst>
              <a:gd name="adj1" fmla="val 0"/>
              <a:gd name="adj2" fmla="val 22154"/>
              <a:gd name="adj3" fmla="val 43461"/>
              <a:gd name="adj4" fmla="val 88445"/>
            </a:avLst>
          </a:prstGeom>
          <a:no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b="1" dirty="0" smtClean="0">
                <a:solidFill>
                  <a:schemeClr val="tx1"/>
                </a:solidFill>
              </a:rPr>
              <a:t>Enter </a:t>
            </a:r>
            <a:r>
              <a:rPr lang="en-IN" sz="1400" b="1" dirty="0" smtClean="0">
                <a:solidFill>
                  <a:srgbClr val="FF0000"/>
                </a:solidFill>
              </a:rPr>
              <a:t>Mobile OTP</a:t>
            </a:r>
            <a:endParaRPr lang="en-US" sz="1400" b="1" dirty="0">
              <a:solidFill>
                <a:srgbClr val="FF0000"/>
              </a:solidFill>
            </a:endParaRPr>
          </a:p>
        </p:txBody>
      </p:sp>
      <p:sp>
        <p:nvSpPr>
          <p:cNvPr id="11" name="Right Arrow Callout 10"/>
          <p:cNvSpPr/>
          <p:nvPr/>
        </p:nvSpPr>
        <p:spPr>
          <a:xfrm>
            <a:off x="609600" y="5715000"/>
            <a:ext cx="2057400" cy="270804"/>
          </a:xfrm>
          <a:prstGeom prst="rightArrowCallout">
            <a:avLst>
              <a:gd name="adj1" fmla="val 0"/>
              <a:gd name="adj2" fmla="val 22154"/>
              <a:gd name="adj3" fmla="val 43461"/>
              <a:gd name="adj4" fmla="val 88445"/>
            </a:avLst>
          </a:prstGeom>
          <a:no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b="1" dirty="0" smtClean="0">
                <a:solidFill>
                  <a:schemeClr val="tx1"/>
                </a:solidFill>
              </a:rPr>
              <a:t>Press </a:t>
            </a:r>
            <a:r>
              <a:rPr lang="en-IN" sz="1400" b="1" dirty="0" smtClean="0">
                <a:solidFill>
                  <a:srgbClr val="FF0000"/>
                </a:solidFill>
              </a:rPr>
              <a:t>CONTINUE</a:t>
            </a:r>
            <a:endParaRPr lang="en-US" sz="14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703</TotalTime>
  <Words>484</Words>
  <Application>Microsoft Office PowerPoint</Application>
  <PresentationFormat>On-screen Show (4:3)</PresentationFormat>
  <Paragraphs>150</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DATA MIGRATION OF EXISTING TAX PAYER</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Business Details: The Business Details tab is selected by default. This tab displays the information to be filled for the business details required for enrolment.</vt:lpstr>
      <vt:lpstr>Slide 17</vt:lpstr>
      <vt:lpstr>Promoter/ Partners Details:  This tab page displays the details of the stakeholders chosen in the Constitution of Business detail.</vt:lpstr>
      <vt:lpstr>Promoter/ Partners Details:   ... Continue....</vt:lpstr>
      <vt:lpstr>Authorised Signatory Details:  This tab page displays the details of the authorized signatory.</vt:lpstr>
      <vt:lpstr>Authorised Signatory Details  ...  Continue .... </vt:lpstr>
      <vt:lpstr>Principal Place of Business Details:  This tab page displays the details of the principal place of business.</vt:lpstr>
      <vt:lpstr>Principal Place of Business Details  ...  Continue  .... </vt:lpstr>
      <vt:lpstr>Additional Place of Business Details:  This tab page displays the details of the additional places of the business. Enter the details similarly like Principal Place of Business Details provided above. </vt:lpstr>
      <vt:lpstr>Goods &amp; Services Details:  This tab page displays the details of the goods and services supplied by the business.         In case of Goods  a. In the Search HSN Chapter by Name or Code field, enter the name       or       the HSN Code of the goods supplied by the business.  Alternatively, you can also enter the HSN Code in the Search HSN Code field.  b. Click the SAVE &amp; CONTINUE button  In case of Services   a. In the Search by Name or Code field, enter the name or the SAC Code of the services      supplied by the business.  b. Click the SAVE &amp; CONTINUE button. </vt:lpstr>
      <vt:lpstr>Bank Account Details: This tab page displays the details of the bank accounts maintained for conducting business.     </vt:lpstr>
      <vt:lpstr>Verification: This tab page displays the details of the verification for authentication of the details submitted in the form.                a. Select the Verification checkbox. b. In the Authorized Signatory drop-down list, select the name of the authorized signatory. c. In the Place field, enter the place of your principal place of business. d. After filling the enrolment application, you need to digitally sign the application using Digital Signature Certificate (DSC) or E-Signature. Note:  In case, your DSC is not registered, you will need to register DSC.    Click here to know more about how to register DSC.  e. Click the SUBMIT WITH DSC button.        </vt:lpstr>
      <vt:lpstr>Slide 28</vt:lpstr>
      <vt:lpstr>Click the PROCEED button. Select the certificate and click the SIGN button.             The success message is displayed. You will receive the acknowledgement in next 15 minutes on your registered e-mail address and mobile number. Application Reference Number (ARN) receipt is sent on your e-mail address and mobile number.   Submission of application with the details is NOT completed unless DSC is affixed.</vt:lpstr>
      <vt:lpstr>Slide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Enrolment of Existing Tax Payer  with Provisional ID and Password</dc:title>
  <dc:creator>acer</dc:creator>
  <cp:lastModifiedBy>AC</cp:lastModifiedBy>
  <cp:revision>53</cp:revision>
  <dcterms:created xsi:type="dcterms:W3CDTF">2016-11-18T05:53:34Z</dcterms:created>
  <dcterms:modified xsi:type="dcterms:W3CDTF">2016-12-15T08:36:39Z</dcterms:modified>
</cp:coreProperties>
</file>